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392" r:id="rId3"/>
    <p:sldId id="393" r:id="rId4"/>
    <p:sldId id="353" r:id="rId5"/>
    <p:sldId id="340" r:id="rId6"/>
    <p:sldId id="388" r:id="rId7"/>
    <p:sldId id="389" r:id="rId8"/>
    <p:sldId id="349" r:id="rId9"/>
    <p:sldId id="374" r:id="rId10"/>
    <p:sldId id="390" r:id="rId11"/>
    <p:sldId id="355" r:id="rId12"/>
    <p:sldId id="326" r:id="rId13"/>
    <p:sldId id="357" r:id="rId14"/>
    <p:sldId id="345" r:id="rId15"/>
    <p:sldId id="387" r:id="rId16"/>
    <p:sldId id="385" r:id="rId17"/>
    <p:sldId id="377" r:id="rId18"/>
    <p:sldId id="378" r:id="rId19"/>
    <p:sldId id="379" r:id="rId20"/>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9501" autoAdjust="0"/>
  </p:normalViewPr>
  <p:slideViewPr>
    <p:cSldViewPr>
      <p:cViewPr>
        <p:scale>
          <a:sx n="100" d="100"/>
          <a:sy n="100" d="100"/>
        </p:scale>
        <p:origin x="-461"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20" tIns="45709" rIns="91420" bIns="45709" rtlCol="0"/>
          <a:lstStyle>
            <a:lvl1pPr algn="l">
              <a:defRPr sz="1200">
                <a:latin typeface="Arial"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1420" tIns="45709" rIns="91420" bIns="45709" rtlCol="0"/>
          <a:lstStyle>
            <a:lvl1pPr algn="r">
              <a:defRPr sz="1200">
                <a:latin typeface="Arial" charset="0"/>
                <a:cs typeface="+mn-cs"/>
              </a:defRPr>
            </a:lvl1pPr>
          </a:lstStyle>
          <a:p>
            <a:pPr>
              <a:defRPr/>
            </a:pPr>
            <a:fld id="{659D6F10-6A7F-486D-A219-8959A2E097CE}" type="datetimeFigureOut">
              <a:rPr lang="de-DE"/>
              <a:pPr>
                <a:defRPr/>
              </a:pPr>
              <a:t>04.09.2018</a:t>
            </a:fld>
            <a:endParaRPr lang="de-DE"/>
          </a:p>
        </p:txBody>
      </p:sp>
      <p:sp>
        <p:nvSpPr>
          <p:cNvPr id="4" name="Folienbildplatzhalter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91420" tIns="45709" rIns="91420" bIns="45709" rtlCol="0" anchor="ctr"/>
          <a:lstStyle/>
          <a:p>
            <a:pPr lvl="0"/>
            <a:endParaRPr lang="de-DE" noProof="0" smtClean="0"/>
          </a:p>
        </p:txBody>
      </p:sp>
      <p:sp>
        <p:nvSpPr>
          <p:cNvPr id="5" name="Notizenplatzhalter 4"/>
          <p:cNvSpPr>
            <a:spLocks noGrp="1"/>
          </p:cNvSpPr>
          <p:nvPr>
            <p:ph type="body" sz="quarter" idx="3"/>
          </p:nvPr>
        </p:nvSpPr>
        <p:spPr>
          <a:xfrm>
            <a:off x="709613" y="4860925"/>
            <a:ext cx="5680075" cy="4603750"/>
          </a:xfrm>
          <a:prstGeom prst="rect">
            <a:avLst/>
          </a:prstGeom>
        </p:spPr>
        <p:txBody>
          <a:bodyPr vert="horz" lIns="91420" tIns="45709" rIns="91420" bIns="45709"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1420" tIns="45709" rIns="91420" bIns="45709" rtlCol="0" anchor="b"/>
          <a:lstStyle>
            <a:lvl1pPr algn="l">
              <a:defRPr sz="12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1420" tIns="45709" rIns="91420" bIns="45709" rtlCol="0" anchor="b"/>
          <a:lstStyle>
            <a:lvl1pPr algn="r">
              <a:defRPr sz="1200">
                <a:latin typeface="Arial" charset="0"/>
                <a:cs typeface="+mn-cs"/>
              </a:defRPr>
            </a:lvl1pPr>
          </a:lstStyle>
          <a:p>
            <a:pPr>
              <a:defRPr/>
            </a:pPr>
            <a:fld id="{B0FD38AA-2570-4879-AC25-164DC1ECE140}" type="slidenum">
              <a:rPr lang="de-DE"/>
              <a:pPr>
                <a:defRPr/>
              </a:pPr>
              <a:t>‹Nr.›</a:t>
            </a:fld>
            <a:endParaRPr lang="de-DE"/>
          </a:p>
        </p:txBody>
      </p:sp>
    </p:spTree>
    <p:extLst>
      <p:ext uri="{BB962C8B-B14F-4D97-AF65-F5344CB8AC3E}">
        <p14:creationId xmlns:p14="http://schemas.microsoft.com/office/powerpoint/2010/main" val="171354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49388" y="1023938"/>
            <a:ext cx="4198937" cy="35083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864" tIns="44432" rIns="88864" bIns="44432"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de-DE" altLang="de-DE" sz="1900">
              <a:latin typeface="Arial" pitchFamily="34" charset="0"/>
            </a:endParaRPr>
          </a:p>
        </p:txBody>
      </p:sp>
      <p:sp>
        <p:nvSpPr>
          <p:cNvPr id="22531" name="Text Box 2"/>
          <p:cNvSpPr>
            <a:spLocks noGrp="1" noChangeArrowheads="1"/>
          </p:cNvSpPr>
          <p:nvPr>
            <p:ph type="body"/>
          </p:nvPr>
        </p:nvSpPr>
        <p:spPr bwMode="auto">
          <a:xfrm>
            <a:off x="1082675" y="4872038"/>
            <a:ext cx="4938713" cy="389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77788" indent="-77788" eaLnBrk="1" hangingPunct="1">
              <a:lnSpc>
                <a:spcPct val="93000"/>
              </a:lnSpc>
              <a:spcBef>
                <a:spcPct val="0"/>
              </a:spcBef>
              <a:buSzPct val="45000"/>
              <a:tabLst>
                <a:tab pos="698500" algn="l"/>
                <a:tab pos="1400175" algn="l"/>
                <a:tab pos="2105025" algn="l"/>
                <a:tab pos="2809875" algn="l"/>
                <a:tab pos="3513138" algn="l"/>
                <a:tab pos="4216400" algn="l"/>
                <a:tab pos="4919663" algn="l"/>
              </a:tabLst>
            </a:pPr>
            <a:r>
              <a:rPr lang="en-GB" altLang="de-DE" smtClean="0">
                <a:latin typeface="Arial" pitchFamily="34" charset="0"/>
                <a:ea typeface="msgothic"/>
                <a:cs typeface="msgothic"/>
              </a:rPr>
              <a:t>Circular plot of migration flows between and within world regions during 2005 to 2010.Tick marks show the number of migrants (inflows and outflows) in millions. Only flows containing at least 170,000 migrants are shown.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spcBef>
                <a:spcPct val="0"/>
              </a:spcBef>
              <a:buFontTx/>
              <a:buChar char="-"/>
            </a:pPr>
            <a:r>
              <a:rPr lang="de-DE" altLang="de-DE" smtClean="0"/>
              <a:t>Erster Meilenstein des Projekts: Eine Projektdatenbank und eine interaktive Forschungslandkarte, die Mitte November 2016 bereits gelauncht wurde</a:t>
            </a:r>
          </a:p>
          <a:p>
            <a:pPr marL="173038" indent="-173038" eaLnBrk="1" hangingPunct="1">
              <a:spcBef>
                <a:spcPct val="0"/>
              </a:spcBef>
              <a:buFontTx/>
              <a:buChar char="-"/>
            </a:pPr>
            <a:endParaRPr lang="de-DE" altLang="de-DE" smtClean="0"/>
          </a:p>
          <a:p>
            <a:pPr marL="173038" indent="-173038" eaLnBrk="1" hangingPunct="1">
              <a:spcBef>
                <a:spcPct val="0"/>
              </a:spcBef>
              <a:buFontTx/>
              <a:buChar char="-"/>
            </a:pPr>
            <a:r>
              <a:rPr lang="de-DE" altLang="de-DE" smtClean="0"/>
              <a:t>bietet Universitäten, außeruniversitäre Forschungseinrichtungen, Hochschulen, Stiftungen und Think Tanks vielfältige Recherchemöglichkeiten</a:t>
            </a:r>
          </a:p>
          <a:p>
            <a:pPr marL="173038" indent="-173038" eaLnBrk="1" hangingPunct="1">
              <a:spcBef>
                <a:spcPct val="0"/>
              </a:spcBef>
              <a:buFontTx/>
              <a:buChar char="-"/>
            </a:pPr>
            <a:r>
              <a:rPr lang="de-DE" altLang="de-DE" smtClean="0"/>
              <a:t>Denn, enthält: </a:t>
            </a:r>
          </a:p>
          <a:p>
            <a:pPr marL="647700" lvl="1" indent="-173038" eaLnBrk="1" hangingPunct="1">
              <a:spcBef>
                <a:spcPct val="0"/>
              </a:spcBef>
              <a:buFontTx/>
              <a:buChar char="-"/>
            </a:pPr>
            <a:r>
              <a:rPr lang="de-DE" altLang="de-DE" smtClean="0"/>
              <a:t>Knapp 500 Projekte</a:t>
            </a:r>
          </a:p>
          <a:p>
            <a:pPr marL="647700" lvl="1" indent="-173038" eaLnBrk="1" hangingPunct="1">
              <a:spcBef>
                <a:spcPct val="0"/>
              </a:spcBef>
              <a:buFontTx/>
              <a:buChar char="-"/>
            </a:pPr>
            <a:r>
              <a:rPr lang="de-DE" altLang="de-DE" smtClean="0"/>
              <a:t>Von 500 beteiligte Forschungseinrichtungen</a:t>
            </a:r>
          </a:p>
          <a:p>
            <a:pPr marL="647700" lvl="1" indent="-173038" eaLnBrk="1" hangingPunct="1">
              <a:spcBef>
                <a:spcPct val="0"/>
              </a:spcBef>
              <a:buFontTx/>
              <a:buChar char="-"/>
            </a:pPr>
            <a:r>
              <a:rPr lang="de-DE" altLang="de-DE" smtClean="0"/>
              <a:t>Und 125 Institutionen der Forschungsfinanzierung</a:t>
            </a:r>
          </a:p>
          <a:p>
            <a:pPr marL="647700" lvl="1" indent="-173038" eaLnBrk="1" hangingPunct="1">
              <a:spcBef>
                <a:spcPct val="0"/>
              </a:spcBef>
              <a:buFontTx/>
              <a:buChar char="-"/>
            </a:pPr>
            <a:endParaRPr lang="de-DE" altLang="de-DE" smtClean="0"/>
          </a:p>
          <a:p>
            <a:pPr marL="647700" lvl="1" indent="-173038" eaLnBrk="1" hangingPunct="1">
              <a:spcBef>
                <a:spcPct val="0"/>
              </a:spcBef>
              <a:buFontTx/>
              <a:buChar char="-"/>
            </a:pPr>
            <a:r>
              <a:rPr lang="de-DE" altLang="de-DE" smtClean="0"/>
              <a:t>Bei Fragen: Verfahren der Erstellung: 1.300 Personen an Universitäten, Hochschulen, Außeruniv. Forschungseinrichtungen, Stiftungen, Think Tanks kontaktiert; Identifikation durch einschlägige Netzwerke, Veranstaltungen, Publikationen in dynamischem Feld (Schneeballverfahren, systematische Suche für außeruniv. Forschungseinrichtungen), quer durch eine Vielzahl an Disziplinen; Rücksendung eines Projektbogens, der in Datenbank verarbeitet wurde</a:t>
            </a:r>
          </a:p>
          <a:p>
            <a:pPr marL="647700" lvl="1" indent="-173038" eaLnBrk="1" hangingPunct="1">
              <a:spcBef>
                <a:spcPct val="0"/>
              </a:spcBef>
              <a:buFontTx/>
              <a:buChar char="-"/>
            </a:pPr>
            <a:endParaRPr lang="de-DE" altLang="de-DE" smtClean="0"/>
          </a:p>
          <a:p>
            <a:pPr marL="647700" lvl="1" indent="-173038" eaLnBrk="1" hangingPunct="1">
              <a:spcBef>
                <a:spcPct val="0"/>
              </a:spcBef>
              <a:buFontTx/>
              <a:buChar char="-"/>
            </a:pPr>
            <a:endParaRPr lang="de-DE" altLang="de-DE" smtClean="0"/>
          </a:p>
          <a:p>
            <a:pPr marL="647700" lvl="1" indent="-173038" eaLnBrk="1" hangingPunct="1">
              <a:spcBef>
                <a:spcPct val="0"/>
              </a:spcBef>
              <a:buFontTx/>
              <a:buChar char="-"/>
            </a:pPr>
            <a:r>
              <a:rPr lang="de-DE" altLang="de-DE" smtClean="0">
                <a:sym typeface="Wingdings" pitchFamily="2" charset="2"/>
              </a:rPr>
              <a:t> Auswertung</a:t>
            </a:r>
            <a:endParaRPr lang="de-DE" altLang="de-DE" smtClean="0"/>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6763" indent="-293688" eaLnBrk="0" hangingPunct="0">
              <a:spcBef>
                <a:spcPct val="30000"/>
              </a:spcBef>
              <a:defRPr sz="1200">
                <a:solidFill>
                  <a:schemeClr val="tx1"/>
                </a:solidFill>
                <a:latin typeface="Calibri" pitchFamily="34" charset="0"/>
              </a:defRPr>
            </a:lvl2pPr>
            <a:lvl3pPr marL="1182688" indent="-234950" eaLnBrk="0" hangingPunct="0">
              <a:spcBef>
                <a:spcPct val="30000"/>
              </a:spcBef>
              <a:defRPr sz="1200">
                <a:solidFill>
                  <a:schemeClr val="tx1"/>
                </a:solidFill>
                <a:latin typeface="Calibri" pitchFamily="34" charset="0"/>
              </a:defRPr>
            </a:lvl3pPr>
            <a:lvl4pPr marL="1655763" indent="-234950" eaLnBrk="0" hangingPunct="0">
              <a:spcBef>
                <a:spcPct val="30000"/>
              </a:spcBef>
              <a:defRPr sz="1200">
                <a:solidFill>
                  <a:schemeClr val="tx1"/>
                </a:solidFill>
                <a:latin typeface="Calibri" pitchFamily="34" charset="0"/>
              </a:defRPr>
            </a:lvl4pPr>
            <a:lvl5pPr marL="2130425" indent="-234950" eaLnBrk="0" hangingPunct="0">
              <a:spcBef>
                <a:spcPct val="30000"/>
              </a:spcBef>
              <a:defRPr sz="1200">
                <a:solidFill>
                  <a:schemeClr val="tx1"/>
                </a:solidFill>
                <a:latin typeface="Calibri" pitchFamily="34" charset="0"/>
              </a:defRPr>
            </a:lvl5pPr>
            <a:lvl6pPr marL="2587625" indent="-234950" eaLnBrk="0" fontAlgn="base" hangingPunct="0">
              <a:spcBef>
                <a:spcPct val="30000"/>
              </a:spcBef>
              <a:spcAft>
                <a:spcPct val="0"/>
              </a:spcAft>
              <a:defRPr sz="1200">
                <a:solidFill>
                  <a:schemeClr val="tx1"/>
                </a:solidFill>
                <a:latin typeface="Calibri" pitchFamily="34" charset="0"/>
              </a:defRPr>
            </a:lvl6pPr>
            <a:lvl7pPr marL="3044825" indent="-234950" eaLnBrk="0" fontAlgn="base" hangingPunct="0">
              <a:spcBef>
                <a:spcPct val="30000"/>
              </a:spcBef>
              <a:spcAft>
                <a:spcPct val="0"/>
              </a:spcAft>
              <a:defRPr sz="1200">
                <a:solidFill>
                  <a:schemeClr val="tx1"/>
                </a:solidFill>
                <a:latin typeface="Calibri" pitchFamily="34" charset="0"/>
              </a:defRPr>
            </a:lvl7pPr>
            <a:lvl8pPr marL="3502025" indent="-234950" eaLnBrk="0" fontAlgn="base" hangingPunct="0">
              <a:spcBef>
                <a:spcPct val="30000"/>
              </a:spcBef>
              <a:spcAft>
                <a:spcPct val="0"/>
              </a:spcAft>
              <a:defRPr sz="1200">
                <a:solidFill>
                  <a:schemeClr val="tx1"/>
                </a:solidFill>
                <a:latin typeface="Calibri" pitchFamily="34" charset="0"/>
              </a:defRPr>
            </a:lvl8pPr>
            <a:lvl9pPr marL="3959225" indent="-2349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212E865-E010-478B-BC49-62811301E811}" type="slidenum">
              <a:rPr lang="de-DE" altLang="de-DE" smtClean="0"/>
              <a:pPr eaLnBrk="1" hangingPunct="1">
                <a:spcBef>
                  <a:spcPct val="0"/>
                </a:spcBef>
              </a:pPr>
              <a:t>17</a:t>
            </a:fld>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smtClean="0"/>
              <a:t>Die Interaktive Forschungslandkarte wurde ausgewertet im Rahmen eines Forschungspapiers und eines </a:t>
            </a:r>
            <a:r>
              <a:rPr lang="de-DE" dirty="0" err="1" smtClean="0"/>
              <a:t>Policy</a:t>
            </a:r>
            <a:r>
              <a:rPr lang="de-DE" dirty="0" smtClean="0"/>
              <a:t> Briefs, der bereits im Erscheinen ist:</a:t>
            </a:r>
          </a:p>
          <a:p>
            <a:pPr marL="177642" indent="-177642" eaLnBrk="1" fontAlgn="auto" hangingPunct="1">
              <a:spcBef>
                <a:spcPts val="0"/>
              </a:spcBef>
              <a:spcAft>
                <a:spcPts val="0"/>
              </a:spcAft>
              <a:buFontTx/>
              <a:buChar char="-"/>
              <a:defRPr/>
            </a:pPr>
            <a:r>
              <a:rPr lang="de-DE" dirty="0" smtClean="0"/>
              <a:t>Erster </a:t>
            </a:r>
            <a:r>
              <a:rPr lang="de-DE" dirty="0" err="1" smtClean="0"/>
              <a:t>Policy</a:t>
            </a:r>
            <a:r>
              <a:rPr lang="de-DE" dirty="0" smtClean="0"/>
              <a:t> Brief des Projekts zu „Flucht- und Flüchtlingsforschung in Deutschland: Bestandsaufnahme und Vorschläge zur zukünftigen Gestaltung“ </a:t>
            </a:r>
          </a:p>
          <a:p>
            <a:pPr marL="177642" indent="-177642" eaLnBrk="1" fontAlgn="auto" hangingPunct="1">
              <a:spcBef>
                <a:spcPts val="0"/>
              </a:spcBef>
              <a:spcAft>
                <a:spcPts val="0"/>
              </a:spcAft>
              <a:buFontTx/>
              <a:buChar char="-"/>
              <a:defRPr/>
            </a:pPr>
            <a:r>
              <a:rPr lang="de-DE" dirty="0" smtClean="0"/>
              <a:t>Zentrale Ergebnisse stellt Olaf Kleist im Detail vor </a:t>
            </a:r>
          </a:p>
          <a:p>
            <a:pPr marL="177642" indent="-177642" eaLnBrk="1" fontAlgn="auto" hangingPunct="1">
              <a:spcBef>
                <a:spcPts val="0"/>
              </a:spcBef>
              <a:spcAft>
                <a:spcPts val="0"/>
              </a:spcAft>
              <a:buFontTx/>
              <a:buChar char="-"/>
              <a:defRPr/>
            </a:pPr>
            <a:endParaRPr lang="de-DE" dirty="0" smtClean="0"/>
          </a:p>
          <a:p>
            <a:pPr marL="177642" indent="-177642" eaLnBrk="1" fontAlgn="auto" hangingPunct="1">
              <a:spcBef>
                <a:spcPts val="0"/>
              </a:spcBef>
              <a:spcAft>
                <a:spcPts val="0"/>
              </a:spcAft>
              <a:buFontTx/>
              <a:buChar char="-"/>
              <a:defRPr/>
            </a:pPr>
            <a:r>
              <a:rPr lang="de-DE" dirty="0" smtClean="0"/>
              <a:t>Bei Nachfragen: rd. Zwei Drittel der Projekte beziehen sich auf Deutschland</a:t>
            </a:r>
          </a:p>
          <a:p>
            <a:pPr marL="177642" indent="-177642" eaLnBrk="1" fontAlgn="auto" hangingPunct="1">
              <a:spcBef>
                <a:spcPts val="0"/>
              </a:spcBef>
              <a:spcAft>
                <a:spcPts val="0"/>
              </a:spcAft>
              <a:buFontTx/>
              <a:buChar char="-"/>
              <a:defRPr/>
            </a:pPr>
            <a:r>
              <a:rPr lang="de-DE" dirty="0" smtClean="0"/>
              <a:t>2016 nur 8% Hintergründe der Gewaltmigration</a:t>
            </a:r>
            <a:endParaRPr lang="de-DE" dirty="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6763" indent="-293688" eaLnBrk="0" hangingPunct="0">
              <a:spcBef>
                <a:spcPct val="30000"/>
              </a:spcBef>
              <a:defRPr sz="1200">
                <a:solidFill>
                  <a:schemeClr val="tx1"/>
                </a:solidFill>
                <a:latin typeface="Calibri" pitchFamily="34" charset="0"/>
              </a:defRPr>
            </a:lvl2pPr>
            <a:lvl3pPr marL="1182688" indent="-234950" eaLnBrk="0" hangingPunct="0">
              <a:spcBef>
                <a:spcPct val="30000"/>
              </a:spcBef>
              <a:defRPr sz="1200">
                <a:solidFill>
                  <a:schemeClr val="tx1"/>
                </a:solidFill>
                <a:latin typeface="Calibri" pitchFamily="34" charset="0"/>
              </a:defRPr>
            </a:lvl3pPr>
            <a:lvl4pPr marL="1655763" indent="-234950" eaLnBrk="0" hangingPunct="0">
              <a:spcBef>
                <a:spcPct val="30000"/>
              </a:spcBef>
              <a:defRPr sz="1200">
                <a:solidFill>
                  <a:schemeClr val="tx1"/>
                </a:solidFill>
                <a:latin typeface="Calibri" pitchFamily="34" charset="0"/>
              </a:defRPr>
            </a:lvl4pPr>
            <a:lvl5pPr marL="2130425" indent="-234950" eaLnBrk="0" hangingPunct="0">
              <a:spcBef>
                <a:spcPct val="30000"/>
              </a:spcBef>
              <a:defRPr sz="1200">
                <a:solidFill>
                  <a:schemeClr val="tx1"/>
                </a:solidFill>
                <a:latin typeface="Calibri" pitchFamily="34" charset="0"/>
              </a:defRPr>
            </a:lvl5pPr>
            <a:lvl6pPr marL="2587625" indent="-234950" eaLnBrk="0" fontAlgn="base" hangingPunct="0">
              <a:spcBef>
                <a:spcPct val="30000"/>
              </a:spcBef>
              <a:spcAft>
                <a:spcPct val="0"/>
              </a:spcAft>
              <a:defRPr sz="1200">
                <a:solidFill>
                  <a:schemeClr val="tx1"/>
                </a:solidFill>
                <a:latin typeface="Calibri" pitchFamily="34" charset="0"/>
              </a:defRPr>
            </a:lvl6pPr>
            <a:lvl7pPr marL="3044825" indent="-234950" eaLnBrk="0" fontAlgn="base" hangingPunct="0">
              <a:spcBef>
                <a:spcPct val="30000"/>
              </a:spcBef>
              <a:spcAft>
                <a:spcPct val="0"/>
              </a:spcAft>
              <a:defRPr sz="1200">
                <a:solidFill>
                  <a:schemeClr val="tx1"/>
                </a:solidFill>
                <a:latin typeface="Calibri" pitchFamily="34" charset="0"/>
              </a:defRPr>
            </a:lvl7pPr>
            <a:lvl8pPr marL="3502025" indent="-234950" eaLnBrk="0" fontAlgn="base" hangingPunct="0">
              <a:spcBef>
                <a:spcPct val="30000"/>
              </a:spcBef>
              <a:spcAft>
                <a:spcPct val="0"/>
              </a:spcAft>
              <a:defRPr sz="1200">
                <a:solidFill>
                  <a:schemeClr val="tx1"/>
                </a:solidFill>
                <a:latin typeface="Calibri" pitchFamily="34" charset="0"/>
              </a:defRPr>
            </a:lvl8pPr>
            <a:lvl9pPr marL="3959225" indent="-2349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43C5EC-772B-4C96-A2E4-ABACE1A28494}" type="slidenum">
              <a:rPr lang="de-DE" altLang="de-DE" smtClean="0"/>
              <a:pPr eaLnBrk="1" hangingPunct="1">
                <a:spcBef>
                  <a:spcPct val="0"/>
                </a:spcBef>
              </a:pPr>
              <a:t>18</a:t>
            </a:fld>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smtClean="0"/>
              <a:t>Die Interaktive Forschungslandkarte wurde ausgewertet im Rahmen eines Forschungspapiers und eines </a:t>
            </a:r>
            <a:r>
              <a:rPr lang="de-DE" dirty="0" err="1" smtClean="0"/>
              <a:t>Policy</a:t>
            </a:r>
            <a:r>
              <a:rPr lang="de-DE" dirty="0" smtClean="0"/>
              <a:t> Briefs, der bereits im Erscheinen ist:</a:t>
            </a:r>
          </a:p>
          <a:p>
            <a:pPr marL="177642" indent="-177642" eaLnBrk="1" fontAlgn="auto" hangingPunct="1">
              <a:spcBef>
                <a:spcPts val="0"/>
              </a:spcBef>
              <a:spcAft>
                <a:spcPts val="0"/>
              </a:spcAft>
              <a:buFontTx/>
              <a:buChar char="-"/>
              <a:defRPr/>
            </a:pPr>
            <a:r>
              <a:rPr lang="de-DE" dirty="0" smtClean="0"/>
              <a:t>Erster </a:t>
            </a:r>
            <a:r>
              <a:rPr lang="de-DE" dirty="0" err="1" smtClean="0"/>
              <a:t>Policy</a:t>
            </a:r>
            <a:r>
              <a:rPr lang="de-DE" dirty="0" smtClean="0"/>
              <a:t> Brief des Projekts zu „Flucht- und Flüchtlingsforschung in Deutschland: Bestandsaufnahme und Vorschläge zur zukünftigen Gestaltung“ </a:t>
            </a:r>
          </a:p>
          <a:p>
            <a:pPr marL="177642" indent="-177642" eaLnBrk="1" fontAlgn="auto" hangingPunct="1">
              <a:spcBef>
                <a:spcPts val="0"/>
              </a:spcBef>
              <a:spcAft>
                <a:spcPts val="0"/>
              </a:spcAft>
              <a:buFontTx/>
              <a:buChar char="-"/>
              <a:defRPr/>
            </a:pPr>
            <a:r>
              <a:rPr lang="de-DE" dirty="0" smtClean="0"/>
              <a:t>Zentrale Ergebnisse stellt Olaf Kleist im Detail vor </a:t>
            </a:r>
          </a:p>
          <a:p>
            <a:pPr marL="177642" indent="-177642" eaLnBrk="1" fontAlgn="auto" hangingPunct="1">
              <a:spcBef>
                <a:spcPts val="0"/>
              </a:spcBef>
              <a:spcAft>
                <a:spcPts val="0"/>
              </a:spcAft>
              <a:buFontTx/>
              <a:buChar char="-"/>
              <a:defRPr/>
            </a:pPr>
            <a:endParaRPr lang="de-DE" dirty="0" smtClean="0"/>
          </a:p>
          <a:p>
            <a:pPr marL="177642" indent="-177642" eaLnBrk="1" fontAlgn="auto" hangingPunct="1">
              <a:spcBef>
                <a:spcPts val="0"/>
              </a:spcBef>
              <a:spcAft>
                <a:spcPts val="0"/>
              </a:spcAft>
              <a:buFontTx/>
              <a:buChar char="-"/>
              <a:defRPr/>
            </a:pPr>
            <a:r>
              <a:rPr lang="de-DE" dirty="0" smtClean="0"/>
              <a:t>Bei Nachfragen: rd. Zwei Drittel der Projekte beziehen sich auf Deutschland</a:t>
            </a:r>
          </a:p>
          <a:p>
            <a:pPr marL="177642" indent="-177642" eaLnBrk="1" fontAlgn="auto" hangingPunct="1">
              <a:spcBef>
                <a:spcPts val="0"/>
              </a:spcBef>
              <a:spcAft>
                <a:spcPts val="0"/>
              </a:spcAft>
              <a:buFontTx/>
              <a:buChar char="-"/>
              <a:defRPr/>
            </a:pPr>
            <a:r>
              <a:rPr lang="de-DE" dirty="0" smtClean="0"/>
              <a:t>2016 nur 8% Hintergründe der Gewaltmigration</a:t>
            </a:r>
            <a:endParaRPr lang="de-DE" dirty="0"/>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6763" indent="-293688" eaLnBrk="0" hangingPunct="0">
              <a:spcBef>
                <a:spcPct val="30000"/>
              </a:spcBef>
              <a:defRPr sz="1200">
                <a:solidFill>
                  <a:schemeClr val="tx1"/>
                </a:solidFill>
                <a:latin typeface="Calibri" pitchFamily="34" charset="0"/>
              </a:defRPr>
            </a:lvl2pPr>
            <a:lvl3pPr marL="1182688" indent="-234950" eaLnBrk="0" hangingPunct="0">
              <a:spcBef>
                <a:spcPct val="30000"/>
              </a:spcBef>
              <a:defRPr sz="1200">
                <a:solidFill>
                  <a:schemeClr val="tx1"/>
                </a:solidFill>
                <a:latin typeface="Calibri" pitchFamily="34" charset="0"/>
              </a:defRPr>
            </a:lvl3pPr>
            <a:lvl4pPr marL="1655763" indent="-234950" eaLnBrk="0" hangingPunct="0">
              <a:spcBef>
                <a:spcPct val="30000"/>
              </a:spcBef>
              <a:defRPr sz="1200">
                <a:solidFill>
                  <a:schemeClr val="tx1"/>
                </a:solidFill>
                <a:latin typeface="Calibri" pitchFamily="34" charset="0"/>
              </a:defRPr>
            </a:lvl4pPr>
            <a:lvl5pPr marL="2130425" indent="-234950" eaLnBrk="0" hangingPunct="0">
              <a:spcBef>
                <a:spcPct val="30000"/>
              </a:spcBef>
              <a:defRPr sz="1200">
                <a:solidFill>
                  <a:schemeClr val="tx1"/>
                </a:solidFill>
                <a:latin typeface="Calibri" pitchFamily="34" charset="0"/>
              </a:defRPr>
            </a:lvl5pPr>
            <a:lvl6pPr marL="2587625" indent="-234950" eaLnBrk="0" fontAlgn="base" hangingPunct="0">
              <a:spcBef>
                <a:spcPct val="30000"/>
              </a:spcBef>
              <a:spcAft>
                <a:spcPct val="0"/>
              </a:spcAft>
              <a:defRPr sz="1200">
                <a:solidFill>
                  <a:schemeClr val="tx1"/>
                </a:solidFill>
                <a:latin typeface="Calibri" pitchFamily="34" charset="0"/>
              </a:defRPr>
            </a:lvl6pPr>
            <a:lvl7pPr marL="3044825" indent="-234950" eaLnBrk="0" fontAlgn="base" hangingPunct="0">
              <a:spcBef>
                <a:spcPct val="30000"/>
              </a:spcBef>
              <a:spcAft>
                <a:spcPct val="0"/>
              </a:spcAft>
              <a:defRPr sz="1200">
                <a:solidFill>
                  <a:schemeClr val="tx1"/>
                </a:solidFill>
                <a:latin typeface="Calibri" pitchFamily="34" charset="0"/>
              </a:defRPr>
            </a:lvl7pPr>
            <a:lvl8pPr marL="3502025" indent="-234950" eaLnBrk="0" fontAlgn="base" hangingPunct="0">
              <a:spcBef>
                <a:spcPct val="30000"/>
              </a:spcBef>
              <a:spcAft>
                <a:spcPct val="0"/>
              </a:spcAft>
              <a:defRPr sz="1200">
                <a:solidFill>
                  <a:schemeClr val="tx1"/>
                </a:solidFill>
                <a:latin typeface="Calibri" pitchFamily="34" charset="0"/>
              </a:defRPr>
            </a:lvl8pPr>
            <a:lvl9pPr marL="3959225" indent="-2349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A89AF7-CAD0-411A-A17D-2B4B53421CCB}" type="slidenum">
              <a:rPr lang="de-DE" altLang="de-DE" smtClean="0"/>
              <a:pPr eaLnBrk="1" hangingPunct="1">
                <a:spcBef>
                  <a:spcPct val="0"/>
                </a:spcBef>
              </a:pPr>
              <a:t>19</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83E16616-8AB3-476D-A2FD-584AE3626905}" type="slidenum">
              <a:rPr lang="de-DE" altLang="de-DE"/>
              <a:pPr>
                <a:defRPr/>
              </a:pPr>
              <a:t>‹Nr.›</a:t>
            </a:fld>
            <a:endParaRPr lang="de-DE" altLang="de-DE"/>
          </a:p>
        </p:txBody>
      </p:sp>
    </p:spTree>
    <p:extLst>
      <p:ext uri="{BB962C8B-B14F-4D97-AF65-F5344CB8AC3E}">
        <p14:creationId xmlns:p14="http://schemas.microsoft.com/office/powerpoint/2010/main" val="334692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0C4E052A-B34E-4971-9BCA-35C95BA29CAC}" type="slidenum">
              <a:rPr lang="de-DE" altLang="de-DE"/>
              <a:pPr>
                <a:defRPr/>
              </a:pPr>
              <a:t>‹Nr.›</a:t>
            </a:fld>
            <a:endParaRPr lang="de-DE" altLang="de-DE"/>
          </a:p>
        </p:txBody>
      </p:sp>
    </p:spTree>
    <p:extLst>
      <p:ext uri="{BB962C8B-B14F-4D97-AF65-F5344CB8AC3E}">
        <p14:creationId xmlns:p14="http://schemas.microsoft.com/office/powerpoint/2010/main" val="371860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736B44B0-2006-4742-BFE2-5C051D9A463E}" type="slidenum">
              <a:rPr lang="de-DE" altLang="de-DE"/>
              <a:pPr>
                <a:defRPr/>
              </a:pPr>
              <a:t>‹Nr.›</a:t>
            </a:fld>
            <a:endParaRPr lang="de-DE" altLang="de-DE"/>
          </a:p>
        </p:txBody>
      </p:sp>
    </p:spTree>
    <p:extLst>
      <p:ext uri="{BB962C8B-B14F-4D97-AF65-F5344CB8AC3E}">
        <p14:creationId xmlns:p14="http://schemas.microsoft.com/office/powerpoint/2010/main" val="154277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49E12B5F-20CE-4E16-8FE6-D9D49C6C6048}" type="slidenum">
              <a:rPr lang="de-DE" altLang="de-DE"/>
              <a:pPr>
                <a:defRPr/>
              </a:pPr>
              <a:t>‹Nr.›</a:t>
            </a:fld>
            <a:endParaRPr lang="de-DE" altLang="de-DE"/>
          </a:p>
        </p:txBody>
      </p:sp>
    </p:spTree>
    <p:extLst>
      <p:ext uri="{BB962C8B-B14F-4D97-AF65-F5344CB8AC3E}">
        <p14:creationId xmlns:p14="http://schemas.microsoft.com/office/powerpoint/2010/main" val="315019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71083CC7-FB3B-46E6-86EB-0EEDC4FF15F7}" type="slidenum">
              <a:rPr lang="de-DE" altLang="de-DE"/>
              <a:pPr>
                <a:defRPr/>
              </a:pPr>
              <a:t>‹Nr.›</a:t>
            </a:fld>
            <a:endParaRPr lang="de-DE" altLang="de-DE"/>
          </a:p>
        </p:txBody>
      </p:sp>
    </p:spTree>
    <p:extLst>
      <p:ext uri="{BB962C8B-B14F-4D97-AF65-F5344CB8AC3E}">
        <p14:creationId xmlns:p14="http://schemas.microsoft.com/office/powerpoint/2010/main" val="311716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F484B068-2E32-49A4-B971-02B7A76D08A5}" type="slidenum">
              <a:rPr lang="de-DE" altLang="de-DE"/>
              <a:pPr>
                <a:defRPr/>
              </a:pPr>
              <a:t>‹Nr.›</a:t>
            </a:fld>
            <a:endParaRPr lang="de-DE" altLang="de-DE"/>
          </a:p>
        </p:txBody>
      </p:sp>
    </p:spTree>
    <p:extLst>
      <p:ext uri="{BB962C8B-B14F-4D97-AF65-F5344CB8AC3E}">
        <p14:creationId xmlns:p14="http://schemas.microsoft.com/office/powerpoint/2010/main" val="252999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308CAFEF-33D4-4CFE-BB8C-4ADE409DBBFB}" type="slidenum">
              <a:rPr lang="de-DE" altLang="de-DE"/>
              <a:pPr>
                <a:defRPr/>
              </a:pPr>
              <a:t>‹Nr.›</a:t>
            </a:fld>
            <a:endParaRPr lang="de-DE" altLang="de-DE"/>
          </a:p>
        </p:txBody>
      </p:sp>
    </p:spTree>
    <p:extLst>
      <p:ext uri="{BB962C8B-B14F-4D97-AF65-F5344CB8AC3E}">
        <p14:creationId xmlns:p14="http://schemas.microsoft.com/office/powerpoint/2010/main" val="316041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434EA5BB-BC24-4108-8BEF-73699BBD8BC3}" type="slidenum">
              <a:rPr lang="de-DE" altLang="de-DE"/>
              <a:pPr>
                <a:defRPr/>
              </a:pPr>
              <a:t>‹Nr.›</a:t>
            </a:fld>
            <a:endParaRPr lang="de-DE" altLang="de-DE"/>
          </a:p>
        </p:txBody>
      </p:sp>
    </p:spTree>
    <p:extLst>
      <p:ext uri="{BB962C8B-B14F-4D97-AF65-F5344CB8AC3E}">
        <p14:creationId xmlns:p14="http://schemas.microsoft.com/office/powerpoint/2010/main" val="114234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CA138540-4ED0-4C0A-9669-6745B25F2EEF}" type="slidenum">
              <a:rPr lang="de-DE" altLang="de-DE"/>
              <a:pPr>
                <a:defRPr/>
              </a:pPr>
              <a:t>‹Nr.›</a:t>
            </a:fld>
            <a:endParaRPr lang="de-DE" altLang="de-DE"/>
          </a:p>
        </p:txBody>
      </p:sp>
    </p:spTree>
    <p:extLst>
      <p:ext uri="{BB962C8B-B14F-4D97-AF65-F5344CB8AC3E}">
        <p14:creationId xmlns:p14="http://schemas.microsoft.com/office/powerpoint/2010/main" val="347176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F931B0D6-A829-4EE4-A45E-1BCFA5AC4290}" type="slidenum">
              <a:rPr lang="de-DE" altLang="de-DE"/>
              <a:pPr>
                <a:defRPr/>
              </a:pPr>
              <a:t>‹Nr.›</a:t>
            </a:fld>
            <a:endParaRPr lang="de-DE" altLang="de-DE"/>
          </a:p>
        </p:txBody>
      </p:sp>
    </p:spTree>
    <p:extLst>
      <p:ext uri="{BB962C8B-B14F-4D97-AF65-F5344CB8AC3E}">
        <p14:creationId xmlns:p14="http://schemas.microsoft.com/office/powerpoint/2010/main" val="215101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044F6247-6BEF-4427-A57D-7D83245AEAB3}" type="slidenum">
              <a:rPr lang="de-DE" altLang="de-DE"/>
              <a:pPr>
                <a:defRPr/>
              </a:pPr>
              <a:t>‹Nr.›</a:t>
            </a:fld>
            <a:endParaRPr lang="de-DE" altLang="de-DE"/>
          </a:p>
        </p:txBody>
      </p:sp>
    </p:spTree>
    <p:extLst>
      <p:ext uri="{BB962C8B-B14F-4D97-AF65-F5344CB8AC3E}">
        <p14:creationId xmlns:p14="http://schemas.microsoft.com/office/powerpoint/2010/main" val="80010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1119BD7-BFDD-4838-A92F-36E9BC202AB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Inhaltsplatzhalter 2"/>
          <p:cNvSpPr>
            <a:spLocks noGrp="1"/>
          </p:cNvSpPr>
          <p:nvPr>
            <p:ph idx="4294967295"/>
          </p:nvPr>
        </p:nvSpPr>
        <p:spPr>
          <a:xfrm>
            <a:off x="762000" y="1916113"/>
            <a:ext cx="7620000" cy="4332287"/>
          </a:xfrm>
        </p:spPr>
        <p:txBody>
          <a:bodyPr lIns="0" tIns="0" rIns="0" bIns="0"/>
          <a:lstStyle/>
          <a:p>
            <a:pPr indent="0" eaLnBrk="1" hangingPunct="1">
              <a:buFontTx/>
              <a:buNone/>
            </a:pPr>
            <a:endParaRPr lang="de-DE" altLang="de-DE" sz="2500" smtClean="0"/>
          </a:p>
          <a:p>
            <a:pPr indent="0" algn="ctr" eaLnBrk="1" hangingPunct="1">
              <a:buFontTx/>
              <a:buNone/>
            </a:pPr>
            <a:endParaRPr lang="de-DE" altLang="de-DE" sz="3600" smtClean="0"/>
          </a:p>
          <a:p>
            <a:pPr indent="0" algn="ctr" eaLnBrk="1" hangingPunct="1">
              <a:buFontTx/>
              <a:buNone/>
            </a:pPr>
            <a:r>
              <a:rPr lang="de-DE" altLang="de-DE" sz="3600" smtClean="0"/>
              <a:t>Migration/Flucht: Hintergründe, Bedingungen, Pfade</a:t>
            </a:r>
          </a:p>
          <a:p>
            <a:pPr indent="0" algn="ctr" eaLnBrk="1" hangingPunct="1">
              <a:buFontTx/>
              <a:buNone/>
            </a:pPr>
            <a:endParaRPr lang="de-DE" altLang="de-DE" sz="2400" smtClean="0"/>
          </a:p>
          <a:p>
            <a:pPr indent="0" algn="ctr" eaLnBrk="1" hangingPunct="1">
              <a:buFontTx/>
              <a:buNone/>
            </a:pPr>
            <a:r>
              <a:rPr lang="de-DE" altLang="de-DE" sz="2400" smtClean="0"/>
              <a:t>Jochen Oltmer</a:t>
            </a:r>
          </a:p>
        </p:txBody>
      </p:sp>
      <p:grpSp>
        <p:nvGrpSpPr>
          <p:cNvPr id="2051" name="Gruppieren 6"/>
          <p:cNvGrpSpPr>
            <a:grpSpLocks/>
          </p:cNvGrpSpPr>
          <p:nvPr/>
        </p:nvGrpSpPr>
        <p:grpSpPr bwMode="auto">
          <a:xfrm>
            <a:off x="0" y="0"/>
            <a:ext cx="9144000" cy="1628775"/>
            <a:chOff x="-1" y="-1"/>
            <a:chExt cx="9144001" cy="1628801"/>
          </a:xfrm>
        </p:grpSpPr>
        <p:pic>
          <p:nvPicPr>
            <p:cNvPr id="2053" name="Grafik 3" descr="mit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
              <a:ext cx="2664296" cy="16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Grafik 4" descr="lin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203849"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rafik 5" descr="rech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0"/>
              <a:ext cx="3275856"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ext Box 7"/>
          <p:cNvSpPr txBox="1">
            <a:spLocks noChangeArrowheads="1"/>
          </p:cNvSpPr>
          <p:nvPr/>
        </p:nvSpPr>
        <p:spPr bwMode="auto">
          <a:xfrm>
            <a:off x="5435600" y="6237288"/>
            <a:ext cx="3313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1800"/>
              <a:t>www.imis.uni-osnabrueck.de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altLang="de-DE" sz="3200" smtClean="0"/>
              <a:t>Merkmale</a:t>
            </a:r>
          </a:p>
        </p:txBody>
      </p:sp>
      <p:sp>
        <p:nvSpPr>
          <p:cNvPr id="11267" name="Inhaltsplatzhalter 2"/>
          <p:cNvSpPr>
            <a:spLocks noGrp="1"/>
          </p:cNvSpPr>
          <p:nvPr>
            <p:ph idx="1"/>
          </p:nvPr>
        </p:nvSpPr>
        <p:spPr/>
        <p:txBody>
          <a:bodyPr/>
          <a:lstStyle/>
          <a:p>
            <a:pPr>
              <a:spcBef>
                <a:spcPct val="0"/>
              </a:spcBef>
            </a:pPr>
            <a:endParaRPr lang="de-DE" altLang="de-DE" sz="2400" smtClean="0"/>
          </a:p>
          <a:p>
            <a:pPr>
              <a:spcBef>
                <a:spcPct val="0"/>
              </a:spcBef>
            </a:pPr>
            <a:r>
              <a:rPr lang="de-DE" altLang="de-DE" sz="2400" smtClean="0"/>
              <a:t>Dauerhafte Niederlassung keineswegs Normalfall, Fluktuation, Migration als ergebnisoffener Prozess </a:t>
            </a:r>
          </a:p>
          <a:p>
            <a:endParaRPr lang="de-DE" altLang="de-DE" sz="2400" smtClean="0"/>
          </a:p>
          <a:p>
            <a:pPr>
              <a:spcBef>
                <a:spcPct val="0"/>
              </a:spcBef>
            </a:pPr>
            <a:r>
              <a:rPr lang="de-DE" altLang="de-DE" sz="2400" smtClean="0"/>
              <a:t>Größter Teil der Migrantinnen und Migranten jung</a:t>
            </a:r>
          </a:p>
          <a:p>
            <a:endParaRPr lang="de-DE" altLang="de-DE" sz="2400" smtClean="0"/>
          </a:p>
          <a:p>
            <a:pPr>
              <a:spcBef>
                <a:spcPct val="0"/>
              </a:spcBef>
            </a:pPr>
            <a:r>
              <a:rPr lang="de-DE" altLang="de-DE" sz="2400" smtClean="0"/>
              <a:t>Netzwerke sind entscheidend für Zielrichtung, Umfang und Form der Migration: Migration produziert Migration</a:t>
            </a:r>
          </a:p>
          <a:p>
            <a:endParaRPr lang="de-DE" altLang="de-D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DE" altLang="de-DE" sz="3200" smtClean="0"/>
              <a:t>Aufnahme von Schutzsuchenden</a:t>
            </a:r>
          </a:p>
        </p:txBody>
      </p:sp>
      <p:sp>
        <p:nvSpPr>
          <p:cNvPr id="12291" name="Rectangle 3"/>
          <p:cNvSpPr>
            <a:spLocks noGrp="1" noChangeArrowheads="1"/>
          </p:cNvSpPr>
          <p:nvPr>
            <p:ph type="body" idx="1"/>
          </p:nvPr>
        </p:nvSpPr>
        <p:spPr>
          <a:xfrm>
            <a:off x="457200" y="1268413"/>
            <a:ext cx="8229600" cy="4857750"/>
          </a:xfrm>
        </p:spPr>
        <p:txBody>
          <a:bodyPr/>
          <a:lstStyle/>
          <a:p>
            <a:r>
              <a:rPr lang="de-DE" altLang="de-DE" sz="2600" smtClean="0"/>
              <a:t>Staaten entscheiden mit weiten Ermessensspielräu-men über Aufnahme </a:t>
            </a:r>
          </a:p>
          <a:p>
            <a:endParaRPr lang="de-DE" altLang="de-DE" sz="2600" smtClean="0"/>
          </a:p>
          <a:p>
            <a:r>
              <a:rPr lang="de-DE" altLang="de-DE" sz="2600" smtClean="0"/>
              <a:t>Bereitschaft, Schutz zu gewähren, bildet Ergebnis eines Aushandlungsprozesses, an dem zahlreiche, unterschiedlich machtvolle Akteure beteiligt sind</a:t>
            </a:r>
          </a:p>
          <a:p>
            <a:endParaRPr lang="de-DE" altLang="de-DE" sz="2600" smtClean="0"/>
          </a:p>
          <a:p>
            <a:r>
              <a:rPr lang="de-DE" altLang="de-DE" sz="2600" smtClean="0"/>
              <a:t>Permanenter Wandel im Blick auf die Frage, wer unter welchen Umständen als Schutzsuchende/r wahrgenommen und wem in welchem Ausmaß Schutz zugebilligt wird </a:t>
            </a:r>
          </a:p>
          <a:p>
            <a:pPr>
              <a:lnSpc>
                <a:spcPct val="80000"/>
              </a:lnSpc>
            </a:pPr>
            <a:endParaRPr lang="de-DE" altLang="de-DE" sz="2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sz="3200" smtClean="0"/>
              <a:t>Asyl im Aushandlungsprozess</a:t>
            </a:r>
          </a:p>
        </p:txBody>
      </p:sp>
      <p:sp>
        <p:nvSpPr>
          <p:cNvPr id="13315" name="Rectangle 3"/>
          <p:cNvSpPr>
            <a:spLocks noGrp="1" noChangeArrowheads="1"/>
          </p:cNvSpPr>
          <p:nvPr>
            <p:ph type="body" idx="1"/>
          </p:nvPr>
        </p:nvSpPr>
        <p:spPr>
          <a:xfrm>
            <a:off x="0" y="1268413"/>
            <a:ext cx="8964613" cy="5473700"/>
          </a:xfrm>
        </p:spPr>
        <p:txBody>
          <a:bodyPr/>
          <a:lstStyle/>
          <a:p>
            <a:pPr algn="ctr">
              <a:buFontTx/>
              <a:buNone/>
            </a:pPr>
            <a:r>
              <a:rPr lang="de-DE" altLang="de-DE" sz="2600" smtClean="0"/>
              <a:t>	DDR-Zuwanderung: 1951 „Notaufnahmeverfahren“</a:t>
            </a:r>
          </a:p>
          <a:p>
            <a:pPr algn="ctr">
              <a:buFontTx/>
              <a:buNone/>
            </a:pPr>
            <a:r>
              <a:rPr lang="de-DE" altLang="de-DE" sz="2600" smtClean="0"/>
              <a:t>	</a:t>
            </a:r>
            <a:r>
              <a:rPr lang="de-DE" altLang="de-DE" sz="2600" smtClean="0">
                <a:solidFill>
                  <a:schemeClr val="hlink"/>
                </a:solidFill>
              </a:rPr>
              <a:t>Ungarn 1956</a:t>
            </a:r>
          </a:p>
          <a:p>
            <a:pPr algn="ctr">
              <a:buFontTx/>
              <a:buNone/>
            </a:pPr>
            <a:r>
              <a:rPr lang="de-DE" altLang="de-DE" sz="2600" smtClean="0"/>
              <a:t>	Algerien späte 1950er/frühe 1960er Jahre</a:t>
            </a:r>
          </a:p>
          <a:p>
            <a:pPr algn="ctr">
              <a:buFontTx/>
              <a:buNone/>
            </a:pPr>
            <a:r>
              <a:rPr lang="de-DE" altLang="de-DE" sz="2600" smtClean="0"/>
              <a:t>	</a:t>
            </a:r>
            <a:r>
              <a:rPr lang="de-DE" altLang="de-DE" sz="2600" smtClean="0">
                <a:solidFill>
                  <a:schemeClr val="hlink"/>
                </a:solidFill>
              </a:rPr>
              <a:t>Griechenland 1967</a:t>
            </a:r>
          </a:p>
          <a:p>
            <a:pPr algn="ctr">
              <a:buFontTx/>
              <a:buNone/>
            </a:pPr>
            <a:r>
              <a:rPr lang="de-DE" altLang="de-DE" sz="2600" smtClean="0"/>
              <a:t>Tschechoslowakei 1968</a:t>
            </a:r>
          </a:p>
          <a:p>
            <a:pPr algn="ctr">
              <a:buFontTx/>
              <a:buNone/>
            </a:pPr>
            <a:r>
              <a:rPr lang="de-DE" altLang="de-DE" sz="2600" smtClean="0">
                <a:solidFill>
                  <a:schemeClr val="hlink"/>
                </a:solidFill>
              </a:rPr>
              <a:t>Chile 1973</a:t>
            </a:r>
          </a:p>
          <a:p>
            <a:pPr algn="ctr">
              <a:buFontTx/>
              <a:buNone/>
            </a:pPr>
            <a:r>
              <a:rPr lang="de-DE" altLang="de-DE" sz="2600" smtClean="0"/>
              <a:t>„Boat people“ späte 70er/frühe 80er Jahre</a:t>
            </a:r>
          </a:p>
          <a:p>
            <a:pPr algn="ctr">
              <a:buFontTx/>
              <a:buNone/>
            </a:pPr>
            <a:r>
              <a:rPr lang="de-DE" altLang="de-DE" sz="2600" smtClean="0"/>
              <a:t>	</a:t>
            </a:r>
            <a:r>
              <a:rPr lang="de-DE" altLang="de-DE" sz="2600" smtClean="0">
                <a:solidFill>
                  <a:schemeClr val="hlink"/>
                </a:solidFill>
              </a:rPr>
              <a:t>1980: Iran, Türkei, Polen (100.000)</a:t>
            </a:r>
          </a:p>
          <a:p>
            <a:pPr algn="ctr">
              <a:buFontTx/>
              <a:buNone/>
            </a:pPr>
            <a:r>
              <a:rPr lang="de-DE" altLang="de-DE" sz="2600" smtClean="0"/>
              <a:t>Frühe 90er Jahre: Öffnung des „Eisernen Vorhangs“/</a:t>
            </a:r>
            <a:br>
              <a:rPr lang="de-DE" altLang="de-DE" sz="2600" smtClean="0"/>
            </a:br>
            <a:r>
              <a:rPr lang="de-DE" altLang="de-DE" sz="2600" smtClean="0"/>
              <a:t>Krieg um Jugoslawien</a:t>
            </a:r>
          </a:p>
          <a:p>
            <a:pPr algn="ctr">
              <a:buFontTx/>
              <a:buNone/>
            </a:pPr>
            <a:r>
              <a:rPr lang="de-DE" altLang="de-DE" sz="2600" smtClean="0">
                <a:solidFill>
                  <a:schemeClr val="hlink"/>
                </a:solidFill>
              </a:rPr>
              <a:t>2015/16: Syrien usw.</a:t>
            </a:r>
          </a:p>
          <a:p>
            <a:pPr algn="ctr">
              <a:buFontTx/>
              <a:buNone/>
            </a:pPr>
            <a:r>
              <a:rPr lang="de-DE" altLang="de-DE" sz="26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smtClean="0"/>
          </a:p>
        </p:txBody>
      </p:sp>
      <p:sp>
        <p:nvSpPr>
          <p:cNvPr id="14339" name="Inhaltsplatzhalter 2"/>
          <p:cNvSpPr>
            <a:spLocks noGrp="1"/>
          </p:cNvSpPr>
          <p:nvPr>
            <p:ph idx="1"/>
          </p:nvPr>
        </p:nvSpPr>
        <p:spPr/>
        <p:txBody>
          <a:bodyPr/>
          <a:lstStyle/>
          <a:p>
            <a:endParaRPr lang="de-DE" altLang="de-DE" smtClean="0"/>
          </a:p>
          <a:p>
            <a:endParaRPr lang="de-DE" altLang="de-DE" smtClean="0"/>
          </a:p>
          <a:p>
            <a:endParaRPr lang="de-DE" altLang="de-DE" smtClean="0"/>
          </a:p>
          <a:p>
            <a:endParaRPr lang="de-DE" altLang="de-DE" smtClean="0"/>
          </a:p>
        </p:txBody>
      </p:sp>
      <p:pic>
        <p:nvPicPr>
          <p:cNvPr id="14340" name="Picture 6" descr="https://mediendienst-integration.de/fileadmin/_processed_/csm_Asylantraege_1990-2017_ea06d7a6b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30225"/>
            <a:ext cx="85629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260350"/>
            <a:ext cx="8712200" cy="5976938"/>
          </a:xfrm>
        </p:spPr>
        <p:txBody>
          <a:bodyPr rtlCol="0">
            <a:normAutofit/>
          </a:bodyPr>
          <a:lstStyle/>
          <a:p>
            <a:pPr marL="0" indent="0" algn="ctr" fontAlgn="auto">
              <a:spcAft>
                <a:spcPts val="0"/>
              </a:spcAft>
              <a:buFontTx/>
              <a:buNone/>
              <a:defRPr/>
            </a:pPr>
            <a:r>
              <a:rPr lang="de-DE" dirty="0">
                <a:cs typeface="Arial" panose="020B0604020202020204" pitchFamily="34" charset="0"/>
              </a:rPr>
              <a:t>Warum </a:t>
            </a:r>
            <a:r>
              <a:rPr lang="de-DE" dirty="0" smtClean="0">
                <a:cs typeface="Arial" panose="020B0604020202020204" pitchFamily="34" charset="0"/>
              </a:rPr>
              <a:t>ist die </a:t>
            </a:r>
            <a:r>
              <a:rPr lang="de-DE" dirty="0">
                <a:cs typeface="Arial" panose="020B0604020202020204" pitchFamily="34" charset="0"/>
              </a:rPr>
              <a:t>Bundesrepublik </a:t>
            </a:r>
            <a:r>
              <a:rPr lang="de-DE" dirty="0" smtClean="0">
                <a:cs typeface="Arial" panose="020B0604020202020204" pitchFamily="34" charset="0"/>
              </a:rPr>
              <a:t>2015/16 </a:t>
            </a:r>
            <a:r>
              <a:rPr lang="de-DE" dirty="0">
                <a:cs typeface="Arial" panose="020B0604020202020204" pitchFamily="34" charset="0"/>
              </a:rPr>
              <a:t>Ziel </a:t>
            </a:r>
            <a:r>
              <a:rPr lang="de-DE" dirty="0" err="1" smtClean="0">
                <a:cs typeface="Arial" panose="020B0604020202020204" pitchFamily="34" charset="0"/>
              </a:rPr>
              <a:t>glo-baler</a:t>
            </a:r>
            <a:r>
              <a:rPr lang="de-DE" dirty="0" smtClean="0">
                <a:cs typeface="Arial" panose="020B0604020202020204" pitchFamily="34" charset="0"/>
              </a:rPr>
              <a:t> Fluchtbewegungen </a:t>
            </a:r>
            <a:r>
              <a:rPr lang="de-DE" dirty="0">
                <a:cs typeface="Arial" panose="020B0604020202020204" pitchFamily="34" charset="0"/>
              </a:rPr>
              <a:t>geworden</a:t>
            </a:r>
            <a:r>
              <a:rPr lang="de-DE" dirty="0" smtClean="0">
                <a:cs typeface="Arial" panose="020B0604020202020204" pitchFamily="34" charset="0"/>
              </a:rPr>
              <a:t>?</a:t>
            </a:r>
          </a:p>
          <a:p>
            <a:pPr marL="0" indent="0" fontAlgn="auto">
              <a:spcAft>
                <a:spcPts val="0"/>
              </a:spcAft>
              <a:buFontTx/>
              <a:buNone/>
              <a:defRPr/>
            </a:pPr>
            <a:endParaRPr lang="de-DE" sz="2400" dirty="0" smtClean="0"/>
          </a:p>
          <a:p>
            <a:pPr marL="514350" indent="-514350" fontAlgn="auto">
              <a:spcAft>
                <a:spcPts val="0"/>
              </a:spcAft>
              <a:buFontTx/>
              <a:buAutoNum type="arabicPeriod"/>
              <a:defRPr/>
            </a:pPr>
            <a:r>
              <a:rPr lang="de-DE" sz="2400" dirty="0" smtClean="0">
                <a:cs typeface="Arial" panose="020B0604020202020204" pitchFamily="34" charset="0"/>
              </a:rPr>
              <a:t>Räumliche Nähe wesentlicher Konfliktherde und prekäre Situation in Erstaufnahmeregionen und -ländern</a:t>
            </a:r>
          </a:p>
          <a:p>
            <a:pPr marL="514350" indent="-514350" fontAlgn="auto">
              <a:spcAft>
                <a:spcPts val="0"/>
              </a:spcAft>
              <a:buFontTx/>
              <a:buAutoNum type="arabicPeriod"/>
              <a:defRPr/>
            </a:pPr>
            <a:r>
              <a:rPr lang="de-DE" sz="2400" dirty="0" smtClean="0">
                <a:cs typeface="Arial" panose="020B0604020202020204" pitchFamily="34" charset="0"/>
              </a:rPr>
              <a:t>Netzwerke: Migration produziert Migration</a:t>
            </a:r>
          </a:p>
          <a:p>
            <a:pPr marL="514350" indent="-514350" fontAlgn="auto">
              <a:spcAft>
                <a:spcPts val="0"/>
              </a:spcAft>
              <a:buFontTx/>
              <a:buAutoNum type="arabicPeriod"/>
              <a:defRPr/>
            </a:pPr>
            <a:r>
              <a:rPr lang="de-DE" sz="2400" dirty="0" smtClean="0">
                <a:cs typeface="Arial" panose="020B0604020202020204" pitchFamily="34" charset="0"/>
              </a:rPr>
              <a:t>Zusammenbruch der Vorfeldsicherung der EU: Wirt-</a:t>
            </a:r>
            <a:r>
              <a:rPr lang="de-DE" sz="2400" dirty="0" err="1" smtClean="0">
                <a:cs typeface="Arial" panose="020B0604020202020204" pitchFamily="34" charset="0"/>
              </a:rPr>
              <a:t>schaftskrise</a:t>
            </a:r>
            <a:r>
              <a:rPr lang="de-DE" sz="2400" dirty="0" smtClean="0">
                <a:cs typeface="Arial" panose="020B0604020202020204" pitchFamily="34" charset="0"/>
              </a:rPr>
              <a:t>, „Arabischer Frühling“</a:t>
            </a:r>
          </a:p>
          <a:p>
            <a:pPr marL="514350" indent="-514350" fontAlgn="auto">
              <a:spcAft>
                <a:spcPts val="0"/>
              </a:spcAft>
              <a:buFontTx/>
              <a:buAutoNum type="arabicPeriod"/>
              <a:defRPr/>
            </a:pPr>
            <a:r>
              <a:rPr lang="de-DE" sz="2400" dirty="0" smtClean="0">
                <a:cs typeface="Arial" panose="020B0604020202020204" pitchFamily="34" charset="0"/>
              </a:rPr>
              <a:t>Zusammenbruch der Vorfeldsicherung der Bundesrepublik: Wirtschaftskrise, Lastenungleichgewichte durch Dublin</a:t>
            </a:r>
          </a:p>
          <a:p>
            <a:pPr marL="514350" indent="-514350" fontAlgn="auto">
              <a:spcAft>
                <a:spcPts val="0"/>
              </a:spcAft>
              <a:buFontTx/>
              <a:buAutoNum type="arabicPeriod"/>
              <a:defRPr/>
            </a:pPr>
            <a:r>
              <a:rPr lang="de-DE" sz="2400" dirty="0" smtClean="0">
                <a:cs typeface="Arial" panose="020B0604020202020204" pitchFamily="34" charset="0"/>
              </a:rPr>
              <a:t>„Ersatzfluchtziel Bundesrepublik“: Wirtschaftskrise in EU</a:t>
            </a:r>
          </a:p>
          <a:p>
            <a:pPr marL="514350" indent="-514350" fontAlgn="auto">
              <a:spcAft>
                <a:spcPts val="0"/>
              </a:spcAft>
              <a:buFontTx/>
              <a:buAutoNum type="arabicPeriod"/>
              <a:defRPr/>
            </a:pPr>
            <a:r>
              <a:rPr lang="de-DE" sz="2400" dirty="0" smtClean="0">
                <a:cs typeface="Arial" panose="020B0604020202020204" pitchFamily="34" charset="0"/>
              </a:rPr>
              <a:t>Aufnahmebereitschaft: positive Zukunftserwartungen, Dis-kurse zu Fachkräftemangel und demographischem Wandel</a:t>
            </a:r>
          </a:p>
          <a:p>
            <a:pPr marL="514350" indent="-514350" fontAlgn="auto">
              <a:spcAft>
                <a:spcPts val="0"/>
              </a:spcAft>
              <a:buFontTx/>
              <a:buAutoNum type="arabicPeriod"/>
              <a:defRPr/>
            </a:pPr>
            <a:endParaRPr lang="de-DE" sz="2400" dirty="0" smtClean="0"/>
          </a:p>
          <a:p>
            <a:pPr marL="514350" indent="-514350" fontAlgn="auto">
              <a:spcAft>
                <a:spcPts val="0"/>
              </a:spcAft>
              <a:buFontTx/>
              <a:buAutoNum type="arabicPeriod"/>
              <a:defRPr/>
            </a:pPr>
            <a:endParaRPr lang="de-DE" dirty="0" smtClean="0"/>
          </a:p>
          <a:p>
            <a:pPr marL="514350" indent="-514350" fontAlgn="auto">
              <a:spcAft>
                <a:spcPts val="0"/>
              </a:spcAft>
              <a:buFontTx/>
              <a:buAutoNum type="arabicPeriod"/>
              <a:defRPr/>
            </a:pP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50825" y="260350"/>
            <a:ext cx="8435975" cy="1157288"/>
          </a:xfrm>
        </p:spPr>
        <p:txBody>
          <a:bodyPr/>
          <a:lstStyle/>
          <a:p>
            <a:r>
              <a:rPr lang="de-DE" altLang="de-DE" sz="3200" smtClean="0"/>
              <a:t>An den EU-Außengrenzen registrierte Menschen nach Migrationsrouten 2001-2013</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12140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Inhaltsplatzhalter 4"/>
          <p:cNvSpPr>
            <a:spLocks noGrp="1"/>
          </p:cNvSpPr>
          <p:nvPr>
            <p:ph idx="1"/>
          </p:nvPr>
        </p:nvSpPr>
        <p:spPr>
          <a:xfrm>
            <a:off x="457200" y="1600200"/>
            <a:ext cx="7859713" cy="4349750"/>
          </a:xfrm>
        </p:spPr>
        <p:txBody>
          <a:bodyPr/>
          <a:lstStyle/>
          <a:p>
            <a:endParaRPr lang="de-DE" altLang="de-DE"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endParaRPr lang="de-DE" altLang="de-DE" smtClean="0"/>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 y="404813"/>
            <a:ext cx="8940800" cy="59610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50825" y="115888"/>
            <a:ext cx="8713788" cy="1217612"/>
          </a:xfrm>
        </p:spPr>
        <p:txBody>
          <a:bodyPr/>
          <a:lstStyle/>
          <a:p>
            <a:pPr eaLnBrk="1" hangingPunct="1"/>
            <a:r>
              <a:rPr lang="de-DE" altLang="de-DE" sz="3200" smtClean="0">
                <a:solidFill>
                  <a:schemeClr val="tx1"/>
                </a:solidFill>
                <a:cs typeface="Arial" pitchFamily="34" charset="0"/>
              </a:rPr>
              <a:t>Übersicht über Forschungslandschaft: Datenbank und Forschungslandkarte</a:t>
            </a:r>
            <a:endParaRPr lang="de-DE" altLang="de-DE" sz="3200" i="1" smtClean="0">
              <a:solidFill>
                <a:schemeClr val="tx1"/>
              </a:solidFill>
              <a:cs typeface="Arial" pitchFamily="34" charset="0"/>
            </a:endParaRPr>
          </a:p>
        </p:txBody>
      </p:sp>
      <p:pic>
        <p:nvPicPr>
          <p:cNvPr id="18435" name="Inhaltsplatzhalt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484313"/>
            <a:ext cx="6624637" cy="4706937"/>
          </a:xfrm>
        </p:spPr>
      </p:pic>
      <p:sp>
        <p:nvSpPr>
          <p:cNvPr id="18436" name="Foliennummernplatzhalter 3"/>
          <p:cNvSpPr>
            <a:spLocks noGrp="1"/>
          </p:cNvSpPr>
          <p:nvPr>
            <p:ph type="sldNum" sz="quarter" idx="12"/>
          </p:nvPr>
        </p:nvSpPr>
        <p:spPr>
          <a:xfrm>
            <a:off x="457200" y="6245225"/>
            <a:ext cx="2133600" cy="476250"/>
          </a:xfrm>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endParaRPr lang="de-DE" altLang="de-DE" sz="1400" smtClean="0"/>
          </a:p>
        </p:txBody>
      </p:sp>
      <p:sp>
        <p:nvSpPr>
          <p:cNvPr id="3" name="Textfeld 2"/>
          <p:cNvSpPr txBox="1"/>
          <p:nvPr/>
        </p:nvSpPr>
        <p:spPr>
          <a:xfrm>
            <a:off x="7019925" y="2781300"/>
            <a:ext cx="2089150" cy="1871663"/>
          </a:xfrm>
          <a:prstGeom prst="rect">
            <a:avLst/>
          </a:prstGeom>
          <a:solidFill>
            <a:schemeClr val="bg1">
              <a:lumMod val="75000"/>
            </a:schemeClr>
          </a:solidFill>
        </p:spPr>
        <p:txBody>
          <a:bodyPr>
            <a:spAutoFit/>
          </a:bodyPr>
          <a:lstStyle/>
          <a:p>
            <a:pPr fontAlgn="auto">
              <a:spcBef>
                <a:spcPts val="0"/>
              </a:spcBef>
              <a:spcAft>
                <a:spcPts val="0"/>
              </a:spcAft>
              <a:defRPr/>
            </a:pPr>
            <a:r>
              <a:rPr lang="de-DE" sz="1600" b="1" dirty="0">
                <a:latin typeface="Univers LT Std 57 Cn" pitchFamily="34" charset="0"/>
                <a:cs typeface="+mn-cs"/>
              </a:rPr>
              <a:t>Themen: </a:t>
            </a:r>
          </a:p>
          <a:p>
            <a:pPr marL="285750" indent="-285750" fontAlgn="auto">
              <a:spcBef>
                <a:spcPts val="0"/>
              </a:spcBef>
              <a:spcAft>
                <a:spcPts val="0"/>
              </a:spcAft>
              <a:buFontTx/>
              <a:buChar char="-"/>
              <a:defRPr/>
            </a:pPr>
            <a:r>
              <a:rPr lang="de-DE" sz="1600" dirty="0">
                <a:latin typeface="Univers LT Std 57 Cn" pitchFamily="34" charset="0"/>
                <a:cs typeface="+mn-cs"/>
              </a:rPr>
              <a:t>Gewaltmigration</a:t>
            </a:r>
          </a:p>
          <a:p>
            <a:pPr marL="285750" indent="-285750" fontAlgn="auto">
              <a:spcBef>
                <a:spcPts val="0"/>
              </a:spcBef>
              <a:spcAft>
                <a:spcPts val="0"/>
              </a:spcAft>
              <a:buFontTx/>
              <a:buChar char="-"/>
              <a:defRPr/>
            </a:pPr>
            <a:r>
              <a:rPr lang="de-DE" sz="1600" dirty="0">
                <a:latin typeface="Univers LT Std 57 Cn" pitchFamily="34" charset="0"/>
                <a:cs typeface="+mn-cs"/>
              </a:rPr>
              <a:t>Flüchtlingspolitik </a:t>
            </a:r>
          </a:p>
          <a:p>
            <a:pPr marL="285750" indent="-285750" fontAlgn="auto">
              <a:spcBef>
                <a:spcPts val="0"/>
              </a:spcBef>
              <a:spcAft>
                <a:spcPts val="0"/>
              </a:spcAft>
              <a:buFontTx/>
              <a:buChar char="-"/>
              <a:defRPr/>
            </a:pPr>
            <a:r>
              <a:rPr lang="de-DE" sz="1600" dirty="0">
                <a:latin typeface="Univers LT Std 57 Cn" pitchFamily="34" charset="0"/>
                <a:cs typeface="+mn-cs"/>
              </a:rPr>
              <a:t>Aufnahme und (Re-)Integration</a:t>
            </a:r>
          </a:p>
          <a:p>
            <a:pPr marL="285750" indent="-285750" fontAlgn="auto">
              <a:spcBef>
                <a:spcPts val="0"/>
              </a:spcBef>
              <a:spcAft>
                <a:spcPts val="0"/>
              </a:spcAft>
              <a:buFontTx/>
              <a:buChar char="-"/>
              <a:defRPr/>
            </a:pPr>
            <a:endParaRPr lang="de-DE" sz="1600" dirty="0">
              <a:latin typeface="Univers LT Std 57 Cn" pitchFamily="34" charset="0"/>
              <a:cs typeface="+mn-cs"/>
            </a:endParaRPr>
          </a:p>
          <a:p>
            <a:pPr fontAlgn="auto">
              <a:spcBef>
                <a:spcPts val="0"/>
              </a:spcBef>
              <a:spcAft>
                <a:spcPts val="0"/>
              </a:spcAft>
              <a:defRPr/>
            </a:pPr>
            <a:r>
              <a:rPr lang="de-DE" sz="1600" b="1" dirty="0">
                <a:latin typeface="Univers LT Std 57 Cn" pitchFamily="34" charset="0"/>
                <a:cs typeface="+mn-cs"/>
              </a:rPr>
              <a:t>25 Stichworte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07950" y="188913"/>
            <a:ext cx="8928100" cy="928687"/>
          </a:xfrm>
        </p:spPr>
        <p:txBody>
          <a:bodyPr/>
          <a:lstStyle/>
          <a:p>
            <a:pPr eaLnBrk="1" hangingPunct="1"/>
            <a:r>
              <a:rPr lang="de-DE" altLang="de-DE" sz="3200" smtClean="0">
                <a:solidFill>
                  <a:schemeClr val="tx1"/>
                </a:solidFill>
                <a:cs typeface="Arial" pitchFamily="34" charset="0"/>
              </a:rPr>
              <a:t>Einzelne Ergebnisse aus der Datenbank I</a:t>
            </a:r>
            <a:endParaRPr lang="de-DE" altLang="de-DE" sz="3200" i="1" smtClean="0">
              <a:solidFill>
                <a:schemeClr val="tx1"/>
              </a:solidFill>
              <a:cs typeface="Arial" pitchFamily="34" charset="0"/>
            </a:endParaRPr>
          </a:p>
        </p:txBody>
      </p:sp>
      <p:sp>
        <p:nvSpPr>
          <p:cNvPr id="3" name="Inhaltsplatzhalter 2"/>
          <p:cNvSpPr>
            <a:spLocks noGrp="1"/>
          </p:cNvSpPr>
          <p:nvPr>
            <p:ph sz="half" idx="1"/>
          </p:nvPr>
        </p:nvSpPr>
        <p:spPr>
          <a:xfrm>
            <a:off x="468313" y="1412875"/>
            <a:ext cx="4038600" cy="4570413"/>
          </a:xfrm>
        </p:spPr>
        <p:txBody>
          <a:bodyPr rtlCol="0">
            <a:normAutofit/>
          </a:bodyPr>
          <a:lstStyle/>
          <a:p>
            <a:pPr marL="0" indent="0" eaLnBrk="1" fontAlgn="auto" hangingPunct="1">
              <a:spcAft>
                <a:spcPts val="0"/>
              </a:spcAft>
              <a:buFont typeface="Arial" pitchFamily="34" charset="0"/>
              <a:buNone/>
              <a:defRPr/>
            </a:pPr>
            <a:endParaRPr lang="de-DE" sz="7200" dirty="0" smtClean="0"/>
          </a:p>
          <a:p>
            <a:pPr eaLnBrk="1" fontAlgn="auto" hangingPunct="1">
              <a:spcAft>
                <a:spcPts val="0"/>
              </a:spcAft>
              <a:defRPr/>
            </a:pPr>
            <a:endParaRPr lang="de-DE" dirty="0" smtClean="0"/>
          </a:p>
        </p:txBody>
      </p:sp>
      <p:sp>
        <p:nvSpPr>
          <p:cNvPr id="19460" name="Foliennummernplatzhalter 3"/>
          <p:cNvSpPr>
            <a:spLocks noGrp="1"/>
          </p:cNvSpPr>
          <p:nvPr>
            <p:ph type="sldNum" sz="quarter" idx="12"/>
          </p:nvPr>
        </p:nvSpPr>
        <p:spPr>
          <a:xfrm>
            <a:off x="2555875" y="6237288"/>
            <a:ext cx="2133600" cy="365125"/>
          </a:xfrm>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400" smtClean="0"/>
          </a:p>
        </p:txBody>
      </p:sp>
      <p:sp>
        <p:nvSpPr>
          <p:cNvPr id="19461" name="Inhaltsplatzhalter 2"/>
          <p:cNvSpPr txBox="1">
            <a:spLocks/>
          </p:cNvSpPr>
          <p:nvPr/>
        </p:nvSpPr>
        <p:spPr bwMode="auto">
          <a:xfrm>
            <a:off x="620713" y="1565275"/>
            <a:ext cx="40386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endParaRPr lang="de-DE" altLang="de-DE" sz="7200">
              <a:latin typeface="Univers LT Std 57 Cn"/>
            </a:endParaRPr>
          </a:p>
          <a:p>
            <a:pPr eaLnBrk="1" hangingPunct="1"/>
            <a:endParaRPr lang="de-DE" altLang="de-DE" sz="2400">
              <a:latin typeface="Univers LT Std 57 Cn"/>
            </a:endParaRPr>
          </a:p>
        </p:txBody>
      </p:sp>
      <p:pic>
        <p:nvPicPr>
          <p:cNvPr id="19462"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003800" y="1484313"/>
            <a:ext cx="3332163" cy="4922837"/>
          </a:xfrm>
        </p:spPr>
      </p:pic>
      <p:sp>
        <p:nvSpPr>
          <p:cNvPr id="19463" name="Textfeld 4"/>
          <p:cNvSpPr txBox="1">
            <a:spLocks noChangeArrowheads="1"/>
          </p:cNvSpPr>
          <p:nvPr/>
        </p:nvSpPr>
        <p:spPr bwMode="auto">
          <a:xfrm>
            <a:off x="1187450" y="1196975"/>
            <a:ext cx="295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de-DE" sz="1800">
                <a:latin typeface="Calibri" pitchFamily="34" charset="0"/>
              </a:rPr>
              <a:t>Zahl der Projekte, Beteiligte</a:t>
            </a:r>
          </a:p>
        </p:txBody>
      </p:sp>
      <p:sp>
        <p:nvSpPr>
          <p:cNvPr id="19464" name="Textfeld 5"/>
          <p:cNvSpPr txBox="1">
            <a:spLocks noChangeArrowheads="1"/>
          </p:cNvSpPr>
          <p:nvPr/>
        </p:nvSpPr>
        <p:spPr bwMode="auto">
          <a:xfrm>
            <a:off x="6227763" y="1196975"/>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de-DE" sz="1800">
                <a:latin typeface="Calibri" pitchFamily="34" charset="0"/>
              </a:rPr>
              <a:t>Themen</a:t>
            </a:r>
          </a:p>
        </p:txBody>
      </p:sp>
      <p:pic>
        <p:nvPicPr>
          <p:cNvPr id="194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700213"/>
            <a:ext cx="3303588" cy="482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95288" y="188913"/>
            <a:ext cx="8229600" cy="928687"/>
          </a:xfrm>
        </p:spPr>
        <p:txBody>
          <a:bodyPr/>
          <a:lstStyle/>
          <a:p>
            <a:pPr eaLnBrk="1" hangingPunct="1"/>
            <a:r>
              <a:rPr lang="de-DE" altLang="de-DE" sz="3200" smtClean="0">
                <a:solidFill>
                  <a:schemeClr val="tx1"/>
                </a:solidFill>
                <a:cs typeface="Arial" pitchFamily="34" charset="0"/>
              </a:rPr>
              <a:t>Einzelne Ergebnisse aus der Datenbank II</a:t>
            </a:r>
            <a:endParaRPr lang="de-DE" altLang="de-DE" sz="3200" i="1" smtClean="0">
              <a:solidFill>
                <a:schemeClr val="tx1"/>
              </a:solidFill>
              <a:cs typeface="Arial" pitchFamily="34" charset="0"/>
            </a:endParaRPr>
          </a:p>
        </p:txBody>
      </p:sp>
      <p:sp>
        <p:nvSpPr>
          <p:cNvPr id="3" name="Inhaltsplatzhalter 2"/>
          <p:cNvSpPr>
            <a:spLocks noGrp="1"/>
          </p:cNvSpPr>
          <p:nvPr>
            <p:ph sz="half" idx="1"/>
          </p:nvPr>
        </p:nvSpPr>
        <p:spPr>
          <a:xfrm>
            <a:off x="468313" y="1412875"/>
            <a:ext cx="4038600" cy="4570413"/>
          </a:xfrm>
        </p:spPr>
        <p:txBody>
          <a:bodyPr rtlCol="0">
            <a:normAutofit/>
          </a:bodyPr>
          <a:lstStyle/>
          <a:p>
            <a:pPr marL="0" indent="0" eaLnBrk="1" fontAlgn="auto" hangingPunct="1">
              <a:spcAft>
                <a:spcPts val="0"/>
              </a:spcAft>
              <a:buFont typeface="Arial" pitchFamily="34" charset="0"/>
              <a:buNone/>
              <a:defRPr/>
            </a:pPr>
            <a:endParaRPr lang="de-DE" sz="7200" dirty="0" smtClean="0"/>
          </a:p>
          <a:p>
            <a:pPr eaLnBrk="1" fontAlgn="auto" hangingPunct="1">
              <a:spcAft>
                <a:spcPts val="0"/>
              </a:spcAft>
              <a:defRPr/>
            </a:pPr>
            <a:endParaRPr lang="de-DE" dirty="0" smtClean="0"/>
          </a:p>
        </p:txBody>
      </p:sp>
      <p:sp>
        <p:nvSpPr>
          <p:cNvPr id="20484" name="Foliennummernplatzhalter 3"/>
          <p:cNvSpPr>
            <a:spLocks noGrp="1"/>
          </p:cNvSpPr>
          <p:nvPr>
            <p:ph type="sldNum" sz="quarter" idx="12"/>
          </p:nvPr>
        </p:nvSpPr>
        <p:spPr>
          <a:xfrm>
            <a:off x="2555875" y="6237288"/>
            <a:ext cx="2133600" cy="365125"/>
          </a:xfrm>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400" smtClean="0"/>
          </a:p>
        </p:txBody>
      </p:sp>
      <p:sp>
        <p:nvSpPr>
          <p:cNvPr id="20485" name="Inhaltsplatzhalter 2"/>
          <p:cNvSpPr txBox="1">
            <a:spLocks/>
          </p:cNvSpPr>
          <p:nvPr/>
        </p:nvSpPr>
        <p:spPr bwMode="auto">
          <a:xfrm>
            <a:off x="620713" y="1565275"/>
            <a:ext cx="40386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buFontTx/>
              <a:buNone/>
            </a:pPr>
            <a:endParaRPr lang="de-DE" altLang="de-DE" sz="7200">
              <a:latin typeface="Univers LT Std 57 Cn"/>
            </a:endParaRPr>
          </a:p>
          <a:p>
            <a:pPr eaLnBrk="1" hangingPunct="1"/>
            <a:endParaRPr lang="de-DE" altLang="de-DE" sz="2400">
              <a:latin typeface="Univers LT Std 57 Cn"/>
            </a:endParaRPr>
          </a:p>
        </p:txBody>
      </p:sp>
      <p:sp>
        <p:nvSpPr>
          <p:cNvPr id="20486" name="Textfeld 4"/>
          <p:cNvSpPr txBox="1">
            <a:spLocks noChangeArrowheads="1"/>
          </p:cNvSpPr>
          <p:nvPr/>
        </p:nvSpPr>
        <p:spPr bwMode="auto">
          <a:xfrm>
            <a:off x="1403350" y="1196975"/>
            <a:ext cx="2592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de-DE" sz="1800">
                <a:latin typeface="Calibri" pitchFamily="34" charset="0"/>
              </a:rPr>
              <a:t>Raumbezug</a:t>
            </a:r>
          </a:p>
        </p:txBody>
      </p:sp>
      <p:sp>
        <p:nvSpPr>
          <p:cNvPr id="20487" name="Textfeld 5"/>
          <p:cNvSpPr txBox="1">
            <a:spLocks noChangeArrowheads="1"/>
          </p:cNvSpPr>
          <p:nvPr/>
        </p:nvSpPr>
        <p:spPr bwMode="auto">
          <a:xfrm>
            <a:off x="6227763" y="1196975"/>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de-DE" sz="1800">
                <a:latin typeface="Calibri" pitchFamily="34" charset="0"/>
              </a:rPr>
              <a:t>Projektarten</a:t>
            </a:r>
          </a:p>
        </p:txBody>
      </p:sp>
      <p:pic>
        <p:nvPicPr>
          <p:cNvPr id="204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5075238" cy="450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9" name="Inhaltsplatzhalter 8"/>
          <p:cNvSpPr>
            <a:spLocks noGrp="1"/>
          </p:cNvSpPr>
          <p:nvPr>
            <p:ph sz="half" idx="4294967295"/>
          </p:nvPr>
        </p:nvSpPr>
        <p:spPr>
          <a:xfrm>
            <a:off x="4643438" y="1412875"/>
            <a:ext cx="4038600" cy="4568825"/>
          </a:xfrm>
        </p:spPr>
        <p:txBody>
          <a:bodyPr/>
          <a:lstStyle/>
          <a:p>
            <a:pPr eaLnBrk="1" hangingPunct="1"/>
            <a:endParaRPr lang="de-DE" altLang="de-DE" smtClean="0">
              <a:latin typeface="Univers LT Std 57 Cn"/>
            </a:endParaRPr>
          </a:p>
        </p:txBody>
      </p:sp>
      <p:pic>
        <p:nvPicPr>
          <p:cNvPr id="2049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1803400"/>
            <a:ext cx="4116387" cy="459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de-DE" altLang="de-DE" sz="3200" smtClean="0"/>
              <a:t>Scheinobjektivität I</a:t>
            </a:r>
          </a:p>
        </p:txBody>
      </p:sp>
      <p:sp>
        <p:nvSpPr>
          <p:cNvPr id="3" name="Inhaltsplatzhalter 2"/>
          <p:cNvSpPr>
            <a:spLocks noGrp="1"/>
          </p:cNvSpPr>
          <p:nvPr>
            <p:ph idx="1"/>
          </p:nvPr>
        </p:nvSpPr>
        <p:spPr/>
        <p:txBody>
          <a:bodyPr/>
          <a:lstStyle/>
          <a:p>
            <a:pPr marL="0" indent="0">
              <a:buFontTx/>
              <a:buNone/>
              <a:defRPr/>
            </a:pPr>
            <a:endParaRPr lang="de-DE" sz="2400" i="1" dirty="0" smtClean="0"/>
          </a:p>
          <a:p>
            <a:pPr marL="0" indent="0">
              <a:buFontTx/>
              <a:buNone/>
              <a:defRPr/>
            </a:pPr>
            <a:r>
              <a:rPr lang="de-DE" sz="2400" i="1" dirty="0" smtClean="0"/>
              <a:t>„Flüchtlinge“ nach Angaben des UNHCR </a:t>
            </a:r>
            <a:r>
              <a:rPr lang="de-DE" sz="2400" i="1" dirty="0"/>
              <a:t>(„</a:t>
            </a:r>
            <a:r>
              <a:rPr lang="de-DE" sz="2400" i="1" dirty="0" err="1"/>
              <a:t>populations</a:t>
            </a:r>
            <a:r>
              <a:rPr lang="de-DE" sz="2400" i="1" dirty="0"/>
              <a:t> </a:t>
            </a:r>
            <a:r>
              <a:rPr lang="de-DE" sz="2400" i="1" dirty="0" err="1"/>
              <a:t>of</a:t>
            </a:r>
            <a:r>
              <a:rPr lang="de-DE" sz="2400" i="1" dirty="0"/>
              <a:t> </a:t>
            </a:r>
            <a:r>
              <a:rPr lang="de-DE" sz="2400" i="1" dirty="0" err="1"/>
              <a:t>concern</a:t>
            </a:r>
            <a:r>
              <a:rPr lang="de-DE" sz="2400" i="1" dirty="0"/>
              <a:t>“) 1975-2008, </a:t>
            </a:r>
            <a:r>
              <a:rPr lang="de-DE" sz="2400" i="1" dirty="0" smtClean="0"/>
              <a:t>in Millionen</a:t>
            </a:r>
            <a:r>
              <a:rPr lang="de-DE" sz="2400" i="1" dirty="0"/>
              <a:t>, ohne Palästinenser</a:t>
            </a:r>
          </a:p>
          <a:p>
            <a:pPr marL="0" indent="0">
              <a:buFontTx/>
              <a:buNone/>
              <a:defRPr/>
            </a:pPr>
            <a:endParaRPr lang="de-DE" sz="2400" dirty="0" smtClean="0"/>
          </a:p>
          <a:p>
            <a:pPr marL="0" indent="0">
              <a:buFontTx/>
              <a:buNone/>
              <a:defRPr/>
            </a:pPr>
            <a:r>
              <a:rPr lang="de-DE" sz="2400" dirty="0" smtClean="0"/>
              <a:t>1975   1980   1985   1990   1995   2002   2007   2008</a:t>
            </a:r>
            <a:endParaRPr lang="de-DE" sz="2400" dirty="0"/>
          </a:p>
          <a:p>
            <a:pPr marL="0" indent="0">
              <a:buFontTx/>
              <a:buNone/>
              <a:defRPr/>
            </a:pPr>
            <a:r>
              <a:rPr lang="de-DE" sz="2400" dirty="0" smtClean="0"/>
              <a:t>  2,5      5,7     10,7    14,7    27,0    20,7    31,7    42,0</a:t>
            </a:r>
            <a:endParaRPr lang="de-DE" sz="2400" dirty="0"/>
          </a:p>
          <a:p>
            <a:pPr marL="0" indent="0">
              <a:buFontTx/>
              <a:buNone/>
              <a:defRPr/>
            </a:pPr>
            <a:endParaRPr lang="de-DE" sz="2400" dirty="0" smtClean="0"/>
          </a:p>
          <a:p>
            <a:pPr marL="0" indent="0">
              <a:buFontTx/>
              <a:buNone/>
              <a:defRPr/>
            </a:pPr>
            <a:r>
              <a:rPr lang="de-DE" sz="1600" i="1" dirty="0" smtClean="0"/>
              <a:t>Quelle: Franck </a:t>
            </a:r>
            <a:r>
              <a:rPr lang="de-DE" sz="1600" i="1" dirty="0" err="1"/>
              <a:t>Düvell</a:t>
            </a:r>
            <a:r>
              <a:rPr lang="de-DE" sz="1600" i="1" dirty="0"/>
              <a:t>, Soziologische Aspekte: Zur Lage der Flüchtlinge, in: Markus </a:t>
            </a:r>
            <a:r>
              <a:rPr lang="de-DE" sz="1600" i="1" dirty="0" err="1"/>
              <a:t>Ottersbach</a:t>
            </a:r>
            <a:r>
              <a:rPr lang="de-DE" sz="1600" i="1" dirty="0"/>
              <a:t>/Claus-Ulrich </a:t>
            </a:r>
            <a:r>
              <a:rPr lang="de-DE" sz="1600" i="1" dirty="0" err="1"/>
              <a:t>Prölß</a:t>
            </a:r>
            <a:r>
              <a:rPr lang="de-DE" sz="1600" i="1" dirty="0"/>
              <a:t> (</a:t>
            </a:r>
            <a:r>
              <a:rPr lang="de-DE" sz="1600" i="1" dirty="0" err="1"/>
              <a:t>Hg</a:t>
            </a:r>
            <a:r>
              <a:rPr lang="de-DE" sz="1600" i="1" dirty="0"/>
              <a:t>.), Flüchtlingsschutz als globale und lokale Herausforderung, Wiesbaden 2011, S. 29–49, hier S. 38f.</a:t>
            </a:r>
          </a:p>
          <a:p>
            <a:pPr>
              <a:defRPr/>
            </a:pPr>
            <a:endParaRPr lang="de-DE"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68313" y="260350"/>
            <a:ext cx="8229600" cy="1143000"/>
          </a:xfrm>
        </p:spPr>
        <p:txBody>
          <a:bodyPr/>
          <a:lstStyle/>
          <a:p>
            <a:r>
              <a:rPr lang="de-DE" altLang="de-DE" sz="3200" smtClean="0"/>
              <a:t>Scheinobjektivität II</a:t>
            </a:r>
          </a:p>
        </p:txBody>
      </p:sp>
      <p:sp>
        <p:nvSpPr>
          <p:cNvPr id="4099" name="Inhaltsplatzhalter 2"/>
          <p:cNvSpPr>
            <a:spLocks noGrp="1"/>
          </p:cNvSpPr>
          <p:nvPr>
            <p:ph idx="1"/>
          </p:nvPr>
        </p:nvSpPr>
        <p:spPr/>
        <p:txBody>
          <a:bodyPr/>
          <a:lstStyle/>
          <a:p>
            <a:endParaRPr lang="de-DE" altLang="de-DE" smtClean="0"/>
          </a:p>
        </p:txBody>
      </p:sp>
      <p:pic>
        <p:nvPicPr>
          <p:cNvPr id="4100" name="Picture 2" descr="C:\Users\Jochen\AppData\Local\Temp\Schmeidl Artikel IDP und refugee Zah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933575"/>
            <a:ext cx="10874376"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sz="3200" smtClean="0"/>
              <a:t>„Flüchtlinge“ und „Binnenvertriebene“ weltweit 1989 bis 2015</a:t>
            </a:r>
          </a:p>
        </p:txBody>
      </p:sp>
      <p:sp>
        <p:nvSpPr>
          <p:cNvPr id="5123" name="Rectangle 6"/>
          <p:cNvSpPr>
            <a:spLocks noChangeArrowheads="1"/>
          </p:cNvSpPr>
          <p:nvPr/>
        </p:nvSpPr>
        <p:spPr bwMode="auto">
          <a:xfrm>
            <a:off x="2486025" y="416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5124" name="Rectangle 7"/>
          <p:cNvSpPr>
            <a:spLocks noGrp="1" noChangeArrowheads="1"/>
          </p:cNvSpPr>
          <p:nvPr>
            <p:ph type="body" idx="1"/>
          </p:nvPr>
        </p:nvSpPr>
        <p:spPr>
          <a:xfrm>
            <a:off x="323850" y="1557338"/>
            <a:ext cx="8229600" cy="4525962"/>
          </a:xfrm>
        </p:spPr>
        <p:txBody>
          <a:bodyPr/>
          <a:lstStyle/>
          <a:p>
            <a:pPr eaLnBrk="1" hangingPunct="1"/>
            <a:endParaRPr lang="de-DE" altLang="de-DE" smtClean="0"/>
          </a:p>
        </p:txBody>
      </p:sp>
      <p:pic>
        <p:nvPicPr>
          <p:cNvPr id="5125" name="Picture 2" descr="D:\Datenneu\JOCHEN\Bilder\Ottm_Schaub17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31938"/>
            <a:ext cx="795813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5888"/>
            <a:ext cx="8229600" cy="936625"/>
          </a:xfrm>
        </p:spPr>
        <p:txBody>
          <a:bodyPr/>
          <a:lstStyle/>
          <a:p>
            <a:pPr eaLnBrk="1" hangingPunct="1"/>
            <a:r>
              <a:rPr lang="de-DE" altLang="de-DE" sz="3200" smtClean="0"/>
              <a:t>Hintergründe räumlicher Bewegungen</a:t>
            </a:r>
          </a:p>
        </p:txBody>
      </p:sp>
      <p:sp>
        <p:nvSpPr>
          <p:cNvPr id="6147" name="Rectangle 3"/>
          <p:cNvSpPr>
            <a:spLocks noGrp="1" noChangeArrowheads="1"/>
          </p:cNvSpPr>
          <p:nvPr>
            <p:ph type="body" idx="1"/>
          </p:nvPr>
        </p:nvSpPr>
        <p:spPr>
          <a:xfrm>
            <a:off x="323850" y="1268413"/>
            <a:ext cx="8569325" cy="5402262"/>
          </a:xfrm>
        </p:spPr>
        <p:txBody>
          <a:bodyPr/>
          <a:lstStyle/>
          <a:p>
            <a:pPr algn="ctr" eaLnBrk="1" hangingPunct="1">
              <a:buFontTx/>
              <a:buNone/>
            </a:pPr>
            <a:endParaRPr lang="de-DE" altLang="de-DE" sz="2600" i="1" smtClean="0"/>
          </a:p>
          <a:p>
            <a:pPr eaLnBrk="1" hangingPunct="1"/>
            <a:r>
              <a:rPr lang="de-DE" altLang="de-DE" sz="2600" smtClean="0"/>
              <a:t>Chancen wahrnehmen, Handlungsmacht erschließen (Arbeitsmigration, Bildungswanderungen)</a:t>
            </a:r>
          </a:p>
          <a:p>
            <a:pPr eaLnBrk="1" hangingPunct="1"/>
            <a:endParaRPr lang="de-DE" altLang="de-DE" sz="2600" smtClean="0"/>
          </a:p>
          <a:p>
            <a:pPr eaLnBrk="1" hangingPunct="1"/>
            <a:r>
              <a:rPr lang="de-DE" altLang="de-DE" sz="2600" smtClean="0"/>
              <a:t>(Makro-)Gewalt (Krieg, Bürgerkrieg, Maßnahmen auto-ritärer Systeme, Ausdruck staatlicher/gesellschaftlicher Akzeptanz der Beschränkung von Autonomie und kör-perlicher Unversehrtheit)</a:t>
            </a:r>
          </a:p>
          <a:p>
            <a:pPr eaLnBrk="1" hangingPunct="1"/>
            <a:endParaRPr lang="de-DE" altLang="de-DE" sz="2600" smtClean="0"/>
          </a:p>
          <a:p>
            <a:pPr eaLnBrk="1" hangingPunct="1"/>
            <a:r>
              <a:rPr lang="de-DE" altLang="de-DE" sz="2600" smtClean="0"/>
              <a:t>Katastrophen (z.B. Natur- bzw. Umweltkatastrophen)</a:t>
            </a:r>
          </a:p>
          <a:p>
            <a:pPr eaLnBrk="1" hangingPunct="1">
              <a:lnSpc>
                <a:spcPct val="90000"/>
              </a:lnSpc>
            </a:pPr>
            <a:endParaRPr lang="de-DE" altLang="de-DE" sz="24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95288" y="333375"/>
            <a:ext cx="8229600" cy="1143000"/>
          </a:xfrm>
        </p:spPr>
        <p:txBody>
          <a:bodyPr/>
          <a:lstStyle/>
          <a:p>
            <a:r>
              <a:rPr lang="de-DE" altLang="de-DE" sz="3200" smtClean="0"/>
              <a:t>Herausforderungen der Einordnung</a:t>
            </a:r>
          </a:p>
        </p:txBody>
      </p:sp>
      <p:sp>
        <p:nvSpPr>
          <p:cNvPr id="7171" name="Inhaltsplatzhalter 2"/>
          <p:cNvSpPr>
            <a:spLocks noGrp="1"/>
          </p:cNvSpPr>
          <p:nvPr>
            <p:ph idx="1"/>
          </p:nvPr>
        </p:nvSpPr>
        <p:spPr/>
        <p:txBody>
          <a:bodyPr/>
          <a:lstStyle/>
          <a:p>
            <a:r>
              <a:rPr lang="de-DE" altLang="de-DE" sz="2400" smtClean="0"/>
              <a:t>Enge Verflechtung von Gewalt, sozio-ökonomischen Verwerfungen, politischen Umbrüchen</a:t>
            </a:r>
          </a:p>
          <a:p>
            <a:r>
              <a:rPr lang="de-DE" altLang="de-DE" sz="2400" smtClean="0"/>
              <a:t>Was </a:t>
            </a:r>
            <a:r>
              <a:rPr lang="de-DE" altLang="de-DE" sz="2400" u="sng" smtClean="0"/>
              <a:t>mobilisiert?</a:t>
            </a:r>
            <a:r>
              <a:rPr lang="de-DE" altLang="de-DE" sz="2400" smtClean="0"/>
              <a:t> 1. die Gewalt, 2. die verminderten Er-werbsmöglichkeiten (Zerstörung von Unternehmen/ Transportsystemen, Schließung von öffentlichen Ein-richtungen, Anstieg der Lebenshaltungskosten)</a:t>
            </a:r>
          </a:p>
          <a:p>
            <a:r>
              <a:rPr lang="de-DE" altLang="de-DE" sz="2400" smtClean="0"/>
              <a:t>Was </a:t>
            </a:r>
            <a:r>
              <a:rPr lang="de-DE" altLang="de-DE" sz="2400" u="sng" smtClean="0"/>
              <a:t>immobilisiert?</a:t>
            </a:r>
            <a:r>
              <a:rPr lang="de-DE" altLang="de-DE" sz="2400" smtClean="0"/>
              <a:t> Krieg etc. zerstört massiv Ressour-cen, die nötig sind, um Bewegung realisieren zu können, darüber hinaus: Immobilisierung durch Militärdienst, re-striktive Maßnahmen der eigenen Regierung (Ausreise-visa, Grenzschließungen, Überwachung von Bewegung). Kosten für Bewegung steigen: Zerstörung von Verkehrs-systemen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sz="3200" smtClean="0"/>
              <a:t>Gehen und bleiben</a:t>
            </a:r>
          </a:p>
        </p:txBody>
      </p:sp>
      <p:sp>
        <p:nvSpPr>
          <p:cNvPr id="8195" name="Inhaltsplatzhalter 2"/>
          <p:cNvSpPr>
            <a:spLocks noGrp="1"/>
          </p:cNvSpPr>
          <p:nvPr>
            <p:ph idx="1"/>
          </p:nvPr>
        </p:nvSpPr>
        <p:spPr>
          <a:xfrm>
            <a:off x="323850" y="1412875"/>
            <a:ext cx="8424863" cy="4597400"/>
          </a:xfrm>
        </p:spPr>
        <p:txBody>
          <a:bodyPr/>
          <a:lstStyle/>
          <a:p>
            <a:r>
              <a:rPr lang="de-DE" altLang="de-DE" sz="2400" smtClean="0"/>
              <a:t>Großteil bleibt, trotz Gewalt und politisch-ökonomischer Krise, Bewegungen finden also nicht allein aufgrund der schwierigen Bedingungen im Herkunftsraum statt</a:t>
            </a:r>
          </a:p>
          <a:p>
            <a:r>
              <a:rPr lang="de-DE" altLang="de-DE" sz="2400" smtClean="0"/>
              <a:t>Immobilität kann Folge einer Präferenz für das Bleiben sein, aber auch für die Unmöglichkeit, eine räumliche Bewegung umzusetzen</a:t>
            </a:r>
          </a:p>
          <a:p>
            <a:r>
              <a:rPr lang="de-DE" altLang="de-DE" sz="2400" smtClean="0"/>
              <a:t>„Gehen“ und „bleiben“ zwei Projekte, die voraussetzungs-voll sind: Im Fall von Gewalt ist das Bleiben erklärungs-bedürftiger, möglicherweise auch voraussetzungsvoller (braucht mehr Ressourcen, ist riskanter) als das Gehen</a:t>
            </a:r>
          </a:p>
          <a:p>
            <a:r>
              <a:rPr lang="de-DE" altLang="de-DE" sz="2400" smtClean="0"/>
              <a:t>Gehen nicht eine Handlung, sondern Aufeinanderfolge von Handlungen: stete Auseinandersetzung mit Ermögli-chungen und Blockaden, mit Strukturen und Handeln an-derer, außerdem: „Gewaltkontinuum“</a:t>
            </a:r>
          </a:p>
          <a:p>
            <a:endParaRPr lang="de-DE" altLang="de-DE" sz="2400" smtClean="0"/>
          </a:p>
          <a:p>
            <a:endParaRPr lang="de-DE" altLang="de-DE" sz="2400" smtClean="0"/>
          </a:p>
          <a:p>
            <a:endParaRPr lang="de-DE" altLang="de-DE"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50825" y="260350"/>
            <a:ext cx="8785225" cy="1157288"/>
          </a:xfrm>
        </p:spPr>
        <p:txBody>
          <a:bodyPr/>
          <a:lstStyle/>
          <a:p>
            <a:r>
              <a:rPr lang="de-DE" altLang="de-DE" sz="3200" smtClean="0"/>
              <a:t>Räumliche Bewegung ist voraussetzungsvoll</a:t>
            </a:r>
          </a:p>
        </p:txBody>
      </p:sp>
      <p:sp>
        <p:nvSpPr>
          <p:cNvPr id="4099" name="Inhaltsplatzhalter 2"/>
          <p:cNvSpPr>
            <a:spLocks noGrp="1"/>
          </p:cNvSpPr>
          <p:nvPr>
            <p:ph idx="1"/>
          </p:nvPr>
        </p:nvSpPr>
        <p:spPr>
          <a:xfrm>
            <a:off x="323850" y="1412875"/>
            <a:ext cx="8640763" cy="4713288"/>
          </a:xfrm>
        </p:spPr>
        <p:txBody>
          <a:bodyPr/>
          <a:lstStyle/>
          <a:p>
            <a:pPr marL="0" indent="0">
              <a:spcBef>
                <a:spcPts val="0"/>
              </a:spcBef>
              <a:buFontTx/>
              <a:buNone/>
              <a:defRPr/>
            </a:pPr>
            <a:r>
              <a:rPr lang="de-DE" altLang="de-DE" sz="2600" dirty="0" smtClean="0"/>
              <a:t>ist über größere Distanzen unwahrscheinlich, es bedarf: </a:t>
            </a:r>
          </a:p>
          <a:p>
            <a:pPr>
              <a:spcBef>
                <a:spcPts val="0"/>
              </a:spcBef>
              <a:defRPr/>
            </a:pPr>
            <a:endParaRPr lang="de-DE" altLang="de-DE" sz="2600" dirty="0"/>
          </a:p>
          <a:p>
            <a:pPr>
              <a:spcBef>
                <a:spcPts val="0"/>
              </a:spcBef>
              <a:defRPr/>
            </a:pPr>
            <a:r>
              <a:rPr lang="de-DE" altLang="de-DE" sz="2600" dirty="0" smtClean="0"/>
              <a:t>der finanziellen Mittel</a:t>
            </a:r>
          </a:p>
          <a:p>
            <a:pPr>
              <a:spcBef>
                <a:spcPts val="0"/>
              </a:spcBef>
              <a:defRPr/>
            </a:pPr>
            <a:r>
              <a:rPr lang="de-DE" altLang="de-DE" sz="2600" dirty="0" smtClean="0"/>
              <a:t>Unterstützungsstrukturen</a:t>
            </a:r>
          </a:p>
          <a:p>
            <a:pPr>
              <a:spcBef>
                <a:spcPts val="0"/>
              </a:spcBef>
              <a:defRPr/>
            </a:pPr>
            <a:r>
              <a:rPr lang="de-DE" altLang="de-DE" sz="2600" dirty="0" smtClean="0"/>
              <a:t>dem Wissen/Vorstellungen über Wege, Ziele, </a:t>
            </a:r>
            <a:r>
              <a:rPr lang="de-DE" altLang="de-DE" sz="2600" dirty="0" err="1" smtClean="0"/>
              <a:t>Blocka</a:t>
            </a:r>
            <a:r>
              <a:rPr lang="de-DE" altLang="de-DE" sz="2600" dirty="0" smtClean="0"/>
              <a:t>-den, Chancen</a:t>
            </a:r>
          </a:p>
          <a:p>
            <a:pPr>
              <a:spcBef>
                <a:spcPts val="0"/>
              </a:spcBef>
              <a:defRPr/>
            </a:pPr>
            <a:r>
              <a:rPr lang="de-DE" altLang="de-DE" sz="2600" dirty="0" smtClean="0"/>
              <a:t>der Rechte des Einzelnen, insb. Recht zur Bewegung</a:t>
            </a:r>
          </a:p>
          <a:p>
            <a:pPr>
              <a:spcBef>
                <a:spcPts val="0"/>
              </a:spcBef>
              <a:defRPr/>
            </a:pPr>
            <a:r>
              <a:rPr lang="de-DE" altLang="de-DE" sz="2600" dirty="0" smtClean="0"/>
              <a:t>überlokal verwendbarer Ressourcen</a:t>
            </a:r>
          </a:p>
          <a:p>
            <a:pPr>
              <a:spcBef>
                <a:spcPts val="0"/>
              </a:spcBef>
              <a:defRPr/>
            </a:pPr>
            <a:r>
              <a:rPr lang="de-DE" altLang="de-DE" sz="2600" dirty="0" smtClean="0"/>
              <a:t>Bindungen, die translokal/grenzüberschreitend wirk-sam sind</a:t>
            </a:r>
          </a:p>
          <a:p>
            <a:pPr>
              <a:spcBef>
                <a:spcPts val="0"/>
              </a:spcBef>
              <a:defRPr/>
            </a:pPr>
            <a:endParaRPr lang="de-DE" altLang="de-DE" sz="2600" dirty="0" smtClean="0"/>
          </a:p>
          <a:p>
            <a:pPr>
              <a:defRPr/>
            </a:pPr>
            <a:endParaRPr lang="de-DE" altLang="de-DE" sz="2600" dirty="0" smtClean="0"/>
          </a:p>
          <a:p>
            <a:pPr>
              <a:defRPr/>
            </a:pPr>
            <a:endParaRPr lang="de-DE" altLang="de-DE" sz="2400" dirty="0" smtClean="0"/>
          </a:p>
          <a:p>
            <a:pPr marL="0" indent="0">
              <a:buFontTx/>
              <a:buNone/>
              <a:defRPr/>
            </a:pPr>
            <a:endParaRPr lang="de-DE" altLang="de-DE" sz="2400" dirty="0" smtClean="0"/>
          </a:p>
          <a:p>
            <a:pPr>
              <a:defRPr/>
            </a:pPr>
            <a:endParaRPr lang="de-DE" altLang="de-DE" sz="2400" dirty="0" smtClean="0"/>
          </a:p>
          <a:p>
            <a:pPr>
              <a:defRPr/>
            </a:pPr>
            <a:endParaRPr lang="de-DE" altLang="de-DE" sz="2400" dirty="0" smtClean="0"/>
          </a:p>
          <a:p>
            <a:pPr>
              <a:defRPr/>
            </a:pPr>
            <a:endParaRPr lang="de-DE" altLang="de-DE" sz="2400" dirty="0" smtClean="0"/>
          </a:p>
          <a:p>
            <a:pPr>
              <a:defRPr/>
            </a:pPr>
            <a:endParaRPr lang="de-DE" altLang="de-DE" sz="2400" dirty="0" smtClean="0"/>
          </a:p>
          <a:p>
            <a:pPr>
              <a:defRPr/>
            </a:pPr>
            <a:endParaRPr lang="de-DE" altLang="de-DE"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4925" y="188913"/>
            <a:ext cx="90011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itchFamily="34" charset="0"/>
              </a:defRPr>
            </a:lvl1pPr>
            <a:lvl2pPr marL="742950" indent="-285750"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itchFamily="34" charset="0"/>
              </a:defRPr>
            </a:lvl2pPr>
            <a:lvl3pPr marL="1143000" indent="-228600"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defRPr>
            </a:lvl3pPr>
            <a:lvl4pPr marL="1600200" indent="-228600"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4pPr>
            <a:lvl5pPr marL="2057400" indent="-228600"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defRPr>
            </a:lvl9pPr>
          </a:lstStyle>
          <a:p>
            <a:pPr algn="ctr" eaLnBrk="1" hangingPunct="1">
              <a:spcBef>
                <a:spcPct val="0"/>
              </a:spcBef>
              <a:buFontTx/>
              <a:buNone/>
            </a:pPr>
            <a:r>
              <a:rPr lang="en-GB" altLang="de-DE">
                <a:solidFill>
                  <a:srgbClr val="000000"/>
                </a:solidFill>
                <a:ea typeface="msgothic"/>
                <a:cs typeface="msgothic"/>
              </a:rPr>
              <a:t>Bewegungen voraussetzungsvoll: Stabilität</a:t>
            </a:r>
            <a:br>
              <a:rPr lang="en-GB" altLang="de-DE">
                <a:solidFill>
                  <a:srgbClr val="000000"/>
                </a:solidFill>
                <a:ea typeface="msgothic"/>
                <a:cs typeface="msgothic"/>
              </a:rPr>
            </a:br>
            <a:r>
              <a:rPr lang="en-GB" altLang="de-DE">
                <a:solidFill>
                  <a:srgbClr val="000000"/>
                </a:solidFill>
                <a:ea typeface="msgothic"/>
                <a:cs typeface="msgothic"/>
              </a:rPr>
              <a:t> der globalen Migrationsverhältnisse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73175"/>
            <a:ext cx="5054600" cy="4964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7950" y="6426200"/>
            <a:ext cx="892810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defRPr/>
            </a:pPr>
            <a:r>
              <a:rPr lang="en-GB" altLang="de-DE" sz="1300" dirty="0" err="1" smtClean="0">
                <a:latin typeface="+mj-lt"/>
              </a:rPr>
              <a:t>Quelle</a:t>
            </a:r>
            <a:r>
              <a:rPr lang="en-GB" altLang="de-DE" sz="1300" dirty="0" smtClean="0">
                <a:latin typeface="+mj-lt"/>
              </a:rPr>
              <a:t>: </a:t>
            </a:r>
            <a:r>
              <a:rPr lang="en-GB" altLang="de-DE" sz="1300" dirty="0">
                <a:latin typeface="+mj-lt"/>
              </a:rPr>
              <a:t>Guy J. Abel/Nikola Sander, </a:t>
            </a:r>
            <a:r>
              <a:rPr lang="de-DE" sz="1300" dirty="0" err="1">
                <a:latin typeface="+mj-lt"/>
              </a:rPr>
              <a:t>Quantifying</a:t>
            </a:r>
            <a:r>
              <a:rPr lang="de-DE" sz="1300" dirty="0">
                <a:latin typeface="+mj-lt"/>
              </a:rPr>
              <a:t> Global International Migration </a:t>
            </a:r>
            <a:r>
              <a:rPr lang="de-DE" sz="1300" dirty="0" err="1">
                <a:latin typeface="+mj-lt"/>
              </a:rPr>
              <a:t>Flows</a:t>
            </a:r>
            <a:r>
              <a:rPr lang="de-DE" sz="1300" dirty="0">
                <a:latin typeface="+mj-lt"/>
              </a:rPr>
              <a:t>, </a:t>
            </a:r>
            <a:r>
              <a:rPr lang="de-DE" sz="1300" dirty="0" smtClean="0">
                <a:latin typeface="+mj-lt"/>
              </a:rPr>
              <a:t>in: </a:t>
            </a:r>
            <a:r>
              <a:rPr lang="en-GB" altLang="de-DE" sz="1300" dirty="0" smtClean="0">
                <a:latin typeface="+mj-lt"/>
              </a:rPr>
              <a:t>Science </a:t>
            </a:r>
            <a:r>
              <a:rPr lang="en-GB" altLang="de-DE" sz="1300" dirty="0">
                <a:latin typeface="+mj-lt"/>
              </a:rPr>
              <a:t>343. 2014, S. </a:t>
            </a:r>
            <a:r>
              <a:rPr lang="en-GB" altLang="de-DE" sz="1300" dirty="0" smtClean="0">
                <a:latin typeface="+mj-lt"/>
              </a:rPr>
              <a:t>1520-1522.</a:t>
            </a:r>
            <a:endParaRPr lang="en-GB" altLang="de-DE" sz="1300" dirty="0">
              <a:latin typeface="+mj-lt"/>
            </a:endParaRPr>
          </a:p>
        </p:txBody>
      </p:sp>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4508500"/>
            <a:ext cx="3840162"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273175"/>
            <a:ext cx="3594100" cy="272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Bildschirmpräsentation (4:3)</PresentationFormat>
  <Paragraphs>129</Paragraphs>
  <Slides>19</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msgothic</vt:lpstr>
      <vt:lpstr>Univers LT Std 57 Cn</vt:lpstr>
      <vt:lpstr>Wingdings</vt:lpstr>
      <vt:lpstr>Standarddesign</vt:lpstr>
      <vt:lpstr>PowerPoint-Präsentation</vt:lpstr>
      <vt:lpstr>Scheinobjektivität I</vt:lpstr>
      <vt:lpstr>Scheinobjektivität II</vt:lpstr>
      <vt:lpstr>„Flüchtlinge“ und „Binnenvertriebene“ weltweit 1989 bis 2015</vt:lpstr>
      <vt:lpstr>Hintergründe räumlicher Bewegungen</vt:lpstr>
      <vt:lpstr>Herausforderungen der Einordnung</vt:lpstr>
      <vt:lpstr>Gehen und bleiben</vt:lpstr>
      <vt:lpstr>Räumliche Bewegung ist voraussetzungsvoll</vt:lpstr>
      <vt:lpstr>PowerPoint-Präsentation</vt:lpstr>
      <vt:lpstr>Merkmale</vt:lpstr>
      <vt:lpstr>Aufnahme von Schutzsuchenden</vt:lpstr>
      <vt:lpstr>Asyl im Aushandlungsprozess</vt:lpstr>
      <vt:lpstr>PowerPoint-Präsentation</vt:lpstr>
      <vt:lpstr>PowerPoint-Präsentation</vt:lpstr>
      <vt:lpstr>An den EU-Außengrenzen registrierte Menschen nach Migrationsrouten 2001-2013</vt:lpstr>
      <vt:lpstr>PowerPoint-Präsentation</vt:lpstr>
      <vt:lpstr>Übersicht über Forschungslandschaft: Datenbank und Forschungslandkarte</vt:lpstr>
      <vt:lpstr>Einzelne Ergebnisse aus der Datenbank I</vt:lpstr>
      <vt:lpstr>Einzelne Ergebnisse aus der Datenbank II</vt:lpstr>
    </vt:vector>
  </TitlesOfParts>
  <Company>IMIS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Jochen</dc:creator>
  <cp:lastModifiedBy>J. Oltmer</cp:lastModifiedBy>
  <cp:revision>245</cp:revision>
  <cp:lastPrinted>2018-09-04T09:38:26Z</cp:lastPrinted>
  <dcterms:created xsi:type="dcterms:W3CDTF">2010-12-06T13:45:28Z</dcterms:created>
  <dcterms:modified xsi:type="dcterms:W3CDTF">2018-09-04T09:48:56Z</dcterms:modified>
</cp:coreProperties>
</file>