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63" r:id="rId3"/>
    <p:sldId id="274" r:id="rId4"/>
    <p:sldId id="259" r:id="rId5"/>
    <p:sldId id="268" r:id="rId6"/>
    <p:sldId id="276" r:id="rId7"/>
    <p:sldId id="265" r:id="rId8"/>
    <p:sldId id="267" r:id="rId9"/>
    <p:sldId id="278" r:id="rId10"/>
    <p:sldId id="271" r:id="rId11"/>
    <p:sldId id="273" r:id="rId12"/>
    <p:sldId id="277"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852B04-3ACB-4BB0-95EE-59074EA8301D}" type="datetimeFigureOut">
              <a:rPr lang="de-DE" smtClean="0"/>
              <a:t>25.05.2016</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9D0249-2280-4886-8559-1CA29D715C50}" type="slidenum">
              <a:rPr lang="de-DE" smtClean="0"/>
              <a:t>‹Nr.›</a:t>
            </a:fld>
            <a:endParaRPr lang="de-DE"/>
          </a:p>
        </p:txBody>
      </p:sp>
    </p:spTree>
    <p:extLst>
      <p:ext uri="{BB962C8B-B14F-4D97-AF65-F5344CB8AC3E}">
        <p14:creationId xmlns:p14="http://schemas.microsoft.com/office/powerpoint/2010/main" val="1789097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Konzept „Anonymer Krankenschein“ der Flüchtlingshilfen Göttingen und Hannover</a:t>
            </a:r>
          </a:p>
          <a:p>
            <a:endParaRPr lang="de-DE" dirty="0"/>
          </a:p>
        </p:txBody>
      </p:sp>
      <p:sp>
        <p:nvSpPr>
          <p:cNvPr id="4" name="Foliennummernplatzhalter 3"/>
          <p:cNvSpPr>
            <a:spLocks noGrp="1"/>
          </p:cNvSpPr>
          <p:nvPr>
            <p:ph type="sldNum" sz="quarter" idx="10"/>
          </p:nvPr>
        </p:nvSpPr>
        <p:spPr/>
        <p:txBody>
          <a:bodyPr/>
          <a:lstStyle/>
          <a:p>
            <a:fld id="{699D0249-2280-4886-8559-1CA29D715C50}" type="slidenum">
              <a:rPr lang="de-DE" smtClean="0"/>
              <a:t>2</a:t>
            </a:fld>
            <a:endParaRPr lang="de-DE"/>
          </a:p>
        </p:txBody>
      </p:sp>
    </p:spTree>
    <p:extLst>
      <p:ext uri="{BB962C8B-B14F-4D97-AF65-F5344CB8AC3E}">
        <p14:creationId xmlns:p14="http://schemas.microsoft.com/office/powerpoint/2010/main" val="1736481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99D0249-2280-4886-8559-1CA29D715C50}" type="slidenum">
              <a:rPr lang="de-DE" smtClean="0"/>
              <a:t>6</a:t>
            </a:fld>
            <a:endParaRPr lang="de-DE"/>
          </a:p>
        </p:txBody>
      </p:sp>
    </p:spTree>
    <p:extLst>
      <p:ext uri="{BB962C8B-B14F-4D97-AF65-F5344CB8AC3E}">
        <p14:creationId xmlns:p14="http://schemas.microsoft.com/office/powerpoint/2010/main" val="2032977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Menschen ohne definierten Aufenthaltsstatus“</a:t>
            </a:r>
          </a:p>
          <a:p>
            <a:r>
              <a:rPr lang="de-DE" dirty="0" smtClean="0"/>
              <a:t>Und die anderen? (</a:t>
            </a:r>
            <a:r>
              <a:rPr lang="de-DE" dirty="0" err="1" smtClean="0"/>
              <a:t>moral</a:t>
            </a:r>
            <a:r>
              <a:rPr lang="de-DE" dirty="0" smtClean="0"/>
              <a:t>. Problem) (Sammelunterkünfte, </a:t>
            </a:r>
            <a:r>
              <a:rPr lang="de-DE" dirty="0" err="1" smtClean="0"/>
              <a:t>UnionsbürgerInnen</a:t>
            </a:r>
            <a:r>
              <a:rPr lang="de-DE" dirty="0" smtClean="0"/>
              <a:t>, Visum)</a:t>
            </a:r>
          </a:p>
          <a:p>
            <a:r>
              <a:rPr lang="de-DE" dirty="0" smtClean="0"/>
              <a:t>Diabetes Pat., art. Hypertonus</a:t>
            </a:r>
          </a:p>
          <a:p>
            <a:r>
              <a:rPr lang="de-DE" dirty="0" smtClean="0"/>
              <a:t>Im Nachhinein Kostenübernahme und die Weiterbehandlung (Beispiel: Frau aus Albanien mit fortgeschrittenem Karzinom)</a:t>
            </a:r>
          </a:p>
          <a:p>
            <a:r>
              <a:rPr lang="de-DE" dirty="0" smtClean="0"/>
              <a:t>Die Unterschiede zur Regelversorgung</a:t>
            </a:r>
          </a:p>
          <a:p>
            <a:r>
              <a:rPr lang="de-DE" dirty="0" smtClean="0"/>
              <a:t>„Detektiv-Arbeit“ ist ressourcen-intensiv</a:t>
            </a:r>
          </a:p>
          <a:p>
            <a:r>
              <a:rPr lang="de-DE" dirty="0" smtClean="0"/>
              <a:t>Auseinandersetzungen mit MS </a:t>
            </a:r>
          </a:p>
          <a:p>
            <a:r>
              <a:rPr lang="de-DE" dirty="0" smtClean="0"/>
              <a:t>§ 15a </a:t>
            </a:r>
            <a:r>
              <a:rPr lang="de-DE" dirty="0" err="1" smtClean="0"/>
              <a:t>AufenthG</a:t>
            </a:r>
            <a:r>
              <a:rPr lang="de-DE" dirty="0" smtClean="0"/>
              <a:t>! Entbindungen?</a:t>
            </a:r>
          </a:p>
          <a:p>
            <a:r>
              <a:rPr lang="de-DE" dirty="0" smtClean="0"/>
              <a:t>Notfälle </a:t>
            </a:r>
          </a:p>
          <a:p>
            <a:endParaRPr lang="de-DE" dirty="0"/>
          </a:p>
        </p:txBody>
      </p:sp>
      <p:sp>
        <p:nvSpPr>
          <p:cNvPr id="4" name="Foliennummernplatzhalter 3"/>
          <p:cNvSpPr>
            <a:spLocks noGrp="1"/>
          </p:cNvSpPr>
          <p:nvPr>
            <p:ph type="sldNum" sz="quarter" idx="10"/>
          </p:nvPr>
        </p:nvSpPr>
        <p:spPr/>
        <p:txBody>
          <a:bodyPr/>
          <a:lstStyle/>
          <a:p>
            <a:fld id="{699D0249-2280-4886-8559-1CA29D715C50}" type="slidenum">
              <a:rPr lang="de-DE" smtClean="0"/>
              <a:t>11</a:t>
            </a:fld>
            <a:endParaRPr lang="de-DE"/>
          </a:p>
        </p:txBody>
      </p:sp>
    </p:spTree>
    <p:extLst>
      <p:ext uri="{BB962C8B-B14F-4D97-AF65-F5344CB8AC3E}">
        <p14:creationId xmlns:p14="http://schemas.microsoft.com/office/powerpoint/2010/main" val="1757646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de-DE" smtClean="0"/>
              <a:t>Titelmasterformat durch Klicken bearbeiten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1F013FD3-8E7B-4BAA-9D4C-733CBA6C61B0}" type="datetimeFigureOut">
              <a:rPr lang="de-DE" smtClean="0"/>
              <a:t>25.05.2016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BA5E31C-068D-45ED-BA3D-750046D4464E}" type="slidenum">
              <a:rPr lang="de-DE" smtClean="0"/>
              <a:t>‹Nr.›</a:t>
            </a:fld>
            <a:endParaRPr lang="de-DE"/>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1F013FD3-8E7B-4BAA-9D4C-733CBA6C61B0}" type="datetimeFigureOut">
              <a:rPr lang="de-DE" smtClean="0"/>
              <a:t>25.05.2016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BA5E31C-068D-45ED-BA3D-750046D4464E}"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1F013FD3-8E7B-4BAA-9D4C-733CBA6C61B0}" type="datetimeFigureOut">
              <a:rPr lang="de-DE" smtClean="0"/>
              <a:t>25.05.2016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BA5E31C-068D-45ED-BA3D-750046D4464E}"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1F013FD3-8E7B-4BAA-9D4C-733CBA6C61B0}" type="datetimeFigureOut">
              <a:rPr lang="de-DE" smtClean="0"/>
              <a:t>25.05.2016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BA5E31C-068D-45ED-BA3D-750046D4464E}"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1F013FD3-8E7B-4BAA-9D4C-733CBA6C61B0}" type="datetimeFigureOut">
              <a:rPr lang="de-DE" smtClean="0"/>
              <a:t>25.05.2016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BA5E31C-068D-45ED-BA3D-750046D4464E}" type="slidenum">
              <a:rPr lang="de-DE" smtClean="0"/>
              <a:t>‹Nr.›</a:t>
            </a:fld>
            <a:endParaRPr lang="de-DE"/>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1F013FD3-8E7B-4BAA-9D4C-733CBA6C61B0}" type="datetimeFigureOut">
              <a:rPr lang="de-DE" smtClean="0"/>
              <a:t>25.05.2016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BA5E31C-068D-45ED-BA3D-750046D4464E}"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1F013FD3-8E7B-4BAA-9D4C-733CBA6C61B0}" type="datetimeFigureOut">
              <a:rPr lang="de-DE" smtClean="0"/>
              <a:t>25.05.2016</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6BA5E31C-068D-45ED-BA3D-750046D4464E}" type="slidenum">
              <a:rPr lang="de-DE" smtClean="0"/>
              <a:t>‹Nr.›</a:t>
            </a:fld>
            <a:endParaRPr lang="de-DE"/>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Date Placeholder 2"/>
          <p:cNvSpPr>
            <a:spLocks noGrp="1"/>
          </p:cNvSpPr>
          <p:nvPr>
            <p:ph type="dt" sz="half" idx="10"/>
          </p:nvPr>
        </p:nvSpPr>
        <p:spPr/>
        <p:txBody>
          <a:bodyPr/>
          <a:lstStyle/>
          <a:p>
            <a:fld id="{1F013FD3-8E7B-4BAA-9D4C-733CBA6C61B0}" type="datetimeFigureOut">
              <a:rPr lang="de-DE" smtClean="0"/>
              <a:t>25.05.2016</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6BA5E31C-068D-45ED-BA3D-750046D4464E}"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13FD3-8E7B-4BAA-9D4C-733CBA6C61B0}" type="datetimeFigureOut">
              <a:rPr lang="de-DE" smtClean="0"/>
              <a:t>25.05.2016</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6BA5E31C-068D-45ED-BA3D-750046D4464E}"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de-DE" smtClean="0"/>
              <a:t>Titelmasterformat durch Klicken bearbeiten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1F013FD3-8E7B-4BAA-9D4C-733CBA6C61B0}" type="datetimeFigureOut">
              <a:rPr lang="de-DE" smtClean="0"/>
              <a:t>25.05.2016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BA5E31C-068D-45ED-BA3D-750046D4464E}" type="slidenum">
              <a:rPr lang="de-DE" smtClean="0"/>
              <a:t>‹Nr.›</a:t>
            </a:fld>
            <a:endParaRPr lang="de-DE"/>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1F013FD3-8E7B-4BAA-9D4C-733CBA6C61B0}" type="datetimeFigureOut">
              <a:rPr lang="de-DE" smtClean="0"/>
              <a:t>25.05.2016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BA5E31C-068D-45ED-BA3D-750046D4464E}"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F013FD3-8E7B-4BAA-9D4C-733CBA6C61B0}" type="datetimeFigureOut">
              <a:rPr lang="de-DE" smtClean="0"/>
              <a:t>25.05.2016</a:t>
            </a:fld>
            <a:endParaRPr lang="de-DE"/>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de-DE"/>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BA5E31C-068D-45ED-BA3D-750046D4464E}"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3.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83568" y="764704"/>
            <a:ext cx="7848600" cy="2534121"/>
          </a:xfrm>
        </p:spPr>
        <p:txBody>
          <a:bodyPr/>
          <a:lstStyle/>
          <a:p>
            <a:r>
              <a:rPr lang="de-DE" b="1" dirty="0" smtClean="0"/>
              <a:t/>
            </a:r>
            <a:br>
              <a:rPr lang="de-DE" b="1" dirty="0" smtClean="0"/>
            </a:br>
            <a:r>
              <a:rPr lang="de-DE" b="1" dirty="0"/>
              <a:t/>
            </a:r>
            <a:br>
              <a:rPr lang="de-DE" b="1" dirty="0"/>
            </a:br>
            <a:r>
              <a:rPr lang="de-DE" b="1" dirty="0" smtClean="0"/>
              <a:t>Modellprojekt</a:t>
            </a:r>
            <a:br>
              <a:rPr lang="de-DE" b="1" dirty="0" smtClean="0"/>
            </a:br>
            <a:r>
              <a:rPr lang="de-DE" b="1" dirty="0" smtClean="0"/>
              <a:t>Anonymer Krankenschein</a:t>
            </a:r>
            <a:endParaRPr lang="de-DE" b="1" dirty="0"/>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5805264"/>
            <a:ext cx="1774825" cy="919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feld 8"/>
          <p:cNvSpPr txBox="1"/>
          <p:nvPr/>
        </p:nvSpPr>
        <p:spPr>
          <a:xfrm>
            <a:off x="771988" y="6063261"/>
            <a:ext cx="4366901" cy="553998"/>
          </a:xfrm>
          <a:prstGeom prst="rect">
            <a:avLst/>
          </a:prstGeom>
          <a:noFill/>
        </p:spPr>
        <p:txBody>
          <a:bodyPr wrap="none" rtlCol="0">
            <a:spAutoFit/>
          </a:bodyPr>
          <a:lstStyle/>
          <a:p>
            <a:r>
              <a:rPr lang="de-DE" sz="1000" dirty="0" smtClean="0"/>
              <a:t>28. </a:t>
            </a:r>
            <a:r>
              <a:rPr lang="de-DE" sz="1000" dirty="0"/>
              <a:t>Mai </a:t>
            </a:r>
            <a:r>
              <a:rPr lang="de-DE" sz="1000" dirty="0" smtClean="0"/>
              <a:t>2016, Jahreshauptversammlung Flüchtlingsrat Niedersachsen e.V.</a:t>
            </a:r>
            <a:endParaRPr lang="de-DE" sz="1000" dirty="0"/>
          </a:p>
          <a:p>
            <a:r>
              <a:rPr lang="de-DE" sz="1000" dirty="0" smtClean="0"/>
              <a:t>Dr</a:t>
            </a:r>
            <a:r>
              <a:rPr lang="de-DE" sz="1000" dirty="0" smtClean="0"/>
              <a:t>. Maren Mylius, MPH</a:t>
            </a:r>
          </a:p>
          <a:p>
            <a:r>
              <a:rPr lang="de-DE" sz="1000" dirty="0" smtClean="0"/>
              <a:t>Medinetz </a:t>
            </a:r>
            <a:r>
              <a:rPr lang="de-DE" sz="1000" dirty="0" smtClean="0"/>
              <a:t>Hannover e.V</a:t>
            </a:r>
            <a:r>
              <a:rPr lang="de-DE" sz="1000" dirty="0" smtClean="0"/>
              <a:t>.</a:t>
            </a:r>
          </a:p>
        </p:txBody>
      </p:sp>
    </p:spTree>
    <p:extLst>
      <p:ext uri="{BB962C8B-B14F-4D97-AF65-F5344CB8AC3E}">
        <p14:creationId xmlns:p14="http://schemas.microsoft.com/office/powerpoint/2010/main" val="430892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Notfall bleibt Notfall</a:t>
            </a:r>
            <a:endParaRPr lang="de-DE" b="1" dirty="0"/>
          </a:p>
        </p:txBody>
      </p:sp>
      <p:sp>
        <p:nvSpPr>
          <p:cNvPr id="4" name="AutoShape 2" descr="Bildergebnis für medizinischer notfal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844824"/>
            <a:ext cx="4459916" cy="29811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feld 4"/>
          <p:cNvSpPr txBox="1"/>
          <p:nvPr/>
        </p:nvSpPr>
        <p:spPr>
          <a:xfrm>
            <a:off x="611560" y="4579705"/>
            <a:ext cx="1431802" cy="246221"/>
          </a:xfrm>
          <a:prstGeom prst="rect">
            <a:avLst/>
          </a:prstGeom>
          <a:noFill/>
        </p:spPr>
        <p:txBody>
          <a:bodyPr wrap="none" rtlCol="0">
            <a:spAutoFit/>
          </a:bodyPr>
          <a:lstStyle/>
          <a:p>
            <a:r>
              <a:rPr lang="de-DE" sz="1000" dirty="0" smtClean="0"/>
              <a:t>Foto: Spital Netz Bern</a:t>
            </a:r>
            <a:endParaRPr lang="de-DE" sz="1000" dirty="0"/>
          </a:p>
        </p:txBody>
      </p:sp>
      <p:pic>
        <p:nvPicPr>
          <p:cNvPr id="717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5805264"/>
            <a:ext cx="1774825" cy="919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feld 5"/>
          <p:cNvSpPr txBox="1"/>
          <p:nvPr/>
        </p:nvSpPr>
        <p:spPr>
          <a:xfrm>
            <a:off x="5170560" y="1844824"/>
            <a:ext cx="3618577" cy="3416320"/>
          </a:xfrm>
          <a:prstGeom prst="rect">
            <a:avLst/>
          </a:prstGeom>
          <a:noFill/>
        </p:spPr>
        <p:txBody>
          <a:bodyPr wrap="square" rtlCol="0">
            <a:spAutoFit/>
          </a:bodyPr>
          <a:lstStyle/>
          <a:p>
            <a:pPr marL="285750" indent="-285750">
              <a:buFont typeface="Wingdings" panose="05000000000000000000" pitchFamily="2" charset="2"/>
              <a:buChar char="Ø"/>
            </a:pPr>
            <a:r>
              <a:rPr lang="de-DE" sz="2400" dirty="0" smtClean="0">
                <a:latin typeface="Tahoma" panose="020B0604030504040204" pitchFamily="34" charset="0"/>
                <a:ea typeface="Tahoma" panose="020B0604030504040204" pitchFamily="34" charset="0"/>
                <a:cs typeface="Tahoma" panose="020B0604030504040204" pitchFamily="34" charset="0"/>
              </a:rPr>
              <a:t>Direkt in ein Krankenhaus</a:t>
            </a:r>
          </a:p>
          <a:p>
            <a:pPr marL="285750" indent="-285750">
              <a:buFont typeface="Wingdings" panose="05000000000000000000" pitchFamily="2" charset="2"/>
              <a:buChar char="Ø"/>
            </a:pPr>
            <a:endParaRPr lang="de-DE" sz="2400" dirty="0">
              <a:latin typeface="Tahoma" panose="020B0604030504040204" pitchFamily="34" charset="0"/>
              <a:ea typeface="Tahoma" panose="020B0604030504040204" pitchFamily="34" charset="0"/>
              <a:cs typeface="Tahoma" panose="020B0604030504040204" pitchFamily="34" charset="0"/>
            </a:endParaRPr>
          </a:p>
          <a:p>
            <a:pPr marL="285750" indent="-285750">
              <a:buFont typeface="Wingdings" panose="05000000000000000000" pitchFamily="2" charset="2"/>
              <a:buChar char="Ø"/>
            </a:pPr>
            <a:r>
              <a:rPr lang="de-DE" sz="2400" dirty="0" smtClean="0">
                <a:latin typeface="Tahoma" panose="020B0604030504040204" pitchFamily="34" charset="0"/>
                <a:ea typeface="Tahoma" panose="020B0604030504040204" pitchFamily="34" charset="0"/>
                <a:cs typeface="Tahoma" panose="020B0604030504040204" pitchFamily="34" charset="0"/>
              </a:rPr>
              <a:t>Nachträgliche Kostenübernahme durch das Sozialamt</a:t>
            </a:r>
          </a:p>
          <a:p>
            <a:pPr marL="285750" indent="-285750">
              <a:buFont typeface="Wingdings" panose="05000000000000000000" pitchFamily="2" charset="2"/>
              <a:buChar char="Ø"/>
            </a:pPr>
            <a:endParaRPr lang="de-DE" sz="2400" dirty="0">
              <a:latin typeface="Tahoma" panose="020B0604030504040204" pitchFamily="34" charset="0"/>
              <a:ea typeface="Tahoma" panose="020B0604030504040204" pitchFamily="34" charset="0"/>
              <a:cs typeface="Tahoma" panose="020B0604030504040204" pitchFamily="34" charset="0"/>
            </a:endParaRPr>
          </a:p>
          <a:p>
            <a:pPr marL="285750" indent="-285750">
              <a:buFont typeface="Wingdings" panose="05000000000000000000" pitchFamily="2" charset="2"/>
              <a:buChar char="Ø"/>
            </a:pPr>
            <a:r>
              <a:rPr lang="de-DE" sz="2400" dirty="0" smtClean="0">
                <a:latin typeface="Tahoma" panose="020B0604030504040204" pitchFamily="34" charset="0"/>
                <a:ea typeface="Tahoma" panose="020B0604030504040204" pitchFamily="34" charset="0"/>
                <a:cs typeface="Tahoma" panose="020B0604030504040204" pitchFamily="34" charset="0"/>
              </a:rPr>
              <a:t>Beachtung ärztliche Schweigepflicht!</a:t>
            </a:r>
            <a:endParaRPr lang="de-DE"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24164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Die Probleme</a:t>
            </a:r>
            <a:endParaRPr lang="de-DE" dirty="0"/>
          </a:p>
        </p:txBody>
      </p:sp>
      <p:sp>
        <p:nvSpPr>
          <p:cNvPr id="3" name="Inhaltsplatzhalter 2"/>
          <p:cNvSpPr>
            <a:spLocks noGrp="1"/>
          </p:cNvSpPr>
          <p:nvPr>
            <p:ph idx="1"/>
          </p:nvPr>
        </p:nvSpPr>
        <p:spPr/>
        <p:txBody>
          <a:bodyPr>
            <a:normAutofit/>
          </a:bodyPr>
          <a:lstStyle/>
          <a:p>
            <a:pPr>
              <a:buFont typeface="Wingdings" panose="05000000000000000000" pitchFamily="2" charset="2"/>
              <a:buChar char="Ø"/>
            </a:pPr>
            <a:r>
              <a:rPr lang="de-DE" dirty="0" smtClean="0"/>
              <a:t>„Menschen ohne definierten Aufenthaltsstatus“</a:t>
            </a:r>
          </a:p>
          <a:p>
            <a:pPr marL="0" indent="0">
              <a:buNone/>
            </a:pPr>
            <a:r>
              <a:rPr lang="de-DE" dirty="0" smtClean="0"/>
              <a:t>   Und </a:t>
            </a:r>
            <a:r>
              <a:rPr lang="de-DE" dirty="0" smtClean="0"/>
              <a:t>die anderen? </a:t>
            </a:r>
            <a:r>
              <a:rPr lang="de-DE" dirty="0" smtClean="0"/>
              <a:t>(Sammelunterkünfte</a:t>
            </a:r>
            <a:r>
              <a:rPr lang="de-DE" dirty="0" smtClean="0"/>
              <a:t>, </a:t>
            </a:r>
            <a:r>
              <a:rPr lang="de-DE" dirty="0" smtClean="0"/>
              <a:t> </a:t>
            </a:r>
          </a:p>
          <a:p>
            <a:pPr marL="0" indent="0">
              <a:buNone/>
            </a:pPr>
            <a:r>
              <a:rPr lang="de-DE" dirty="0"/>
              <a:t> </a:t>
            </a:r>
            <a:r>
              <a:rPr lang="de-DE" dirty="0" smtClean="0"/>
              <a:t>  </a:t>
            </a:r>
            <a:r>
              <a:rPr lang="de-DE" dirty="0" err="1" smtClean="0"/>
              <a:t>UnionsbürgerInnen</a:t>
            </a:r>
            <a:r>
              <a:rPr lang="de-DE" dirty="0" smtClean="0"/>
              <a:t>, </a:t>
            </a:r>
            <a:r>
              <a:rPr lang="de-DE" dirty="0" smtClean="0"/>
              <a:t>Visum, Scheinverweigerung im Amt)</a:t>
            </a:r>
            <a:endParaRPr lang="de-DE" dirty="0" smtClean="0"/>
          </a:p>
          <a:p>
            <a:pPr>
              <a:buFont typeface="Wingdings" panose="05000000000000000000" pitchFamily="2" charset="2"/>
              <a:buChar char="Ø"/>
            </a:pPr>
            <a:r>
              <a:rPr lang="de-DE" dirty="0" smtClean="0"/>
              <a:t> Begrenzung durch § 4 AsylbLG und Wegfall § 6 AsylbLG</a:t>
            </a:r>
          </a:p>
          <a:p>
            <a:pPr marL="0" indent="0">
              <a:buNone/>
            </a:pPr>
            <a:r>
              <a:rPr lang="de-DE" dirty="0" smtClean="0"/>
              <a:t>   (Diabetes </a:t>
            </a:r>
            <a:r>
              <a:rPr lang="de-DE" dirty="0" smtClean="0"/>
              <a:t>Pat., art. </a:t>
            </a:r>
            <a:r>
              <a:rPr lang="de-DE" dirty="0" smtClean="0"/>
              <a:t>Hypertonus, chron. Schmerzen,     </a:t>
            </a:r>
          </a:p>
          <a:p>
            <a:pPr marL="0" indent="0">
              <a:buNone/>
            </a:pPr>
            <a:r>
              <a:rPr lang="de-DE" dirty="0"/>
              <a:t> </a:t>
            </a:r>
            <a:r>
              <a:rPr lang="de-DE" dirty="0" smtClean="0"/>
              <a:t>  </a:t>
            </a:r>
            <a:r>
              <a:rPr lang="de-DE" dirty="0" err="1" smtClean="0"/>
              <a:t>Krebspat</a:t>
            </a:r>
            <a:r>
              <a:rPr lang="de-DE" dirty="0" smtClean="0"/>
              <a:t>.)</a:t>
            </a:r>
          </a:p>
          <a:p>
            <a:pPr>
              <a:buFont typeface="Wingdings" panose="05000000000000000000" pitchFamily="2" charset="2"/>
              <a:buChar char="Ø"/>
            </a:pPr>
            <a:r>
              <a:rPr lang="de-DE" dirty="0" smtClean="0"/>
              <a:t> Die Notfälle: Im </a:t>
            </a:r>
            <a:r>
              <a:rPr lang="de-DE" dirty="0" smtClean="0"/>
              <a:t>Nachhinein Kostenübernahme und die </a:t>
            </a:r>
            <a:r>
              <a:rPr lang="de-DE" dirty="0" smtClean="0"/>
              <a:t> </a:t>
            </a:r>
          </a:p>
          <a:p>
            <a:pPr marL="0" indent="0">
              <a:buNone/>
            </a:pPr>
            <a:r>
              <a:rPr lang="de-DE" dirty="0" smtClean="0"/>
              <a:t>   Weiterbehandlung </a:t>
            </a:r>
          </a:p>
          <a:p>
            <a:pPr>
              <a:buFont typeface="Wingdings" panose="05000000000000000000" pitchFamily="2" charset="2"/>
              <a:buChar char="Ø"/>
            </a:pPr>
            <a:r>
              <a:rPr lang="de-DE" dirty="0" smtClean="0"/>
              <a:t> „</a:t>
            </a:r>
            <a:r>
              <a:rPr lang="de-DE" dirty="0" smtClean="0"/>
              <a:t>Detektiv-Arbeit“ ist ressourcen-intensiv</a:t>
            </a:r>
          </a:p>
          <a:p>
            <a:pPr>
              <a:buFont typeface="Wingdings" panose="05000000000000000000" pitchFamily="2" charset="2"/>
              <a:buChar char="Ø"/>
            </a:pPr>
            <a:r>
              <a:rPr lang="de-DE" dirty="0" smtClean="0"/>
              <a:t> § </a:t>
            </a:r>
            <a:r>
              <a:rPr lang="de-DE" dirty="0" smtClean="0"/>
              <a:t>15a </a:t>
            </a:r>
            <a:r>
              <a:rPr lang="de-DE" dirty="0" err="1" smtClean="0"/>
              <a:t>AufenthG</a:t>
            </a:r>
            <a:r>
              <a:rPr lang="de-DE" dirty="0" smtClean="0"/>
              <a:t>! Entbindungen</a:t>
            </a:r>
            <a:r>
              <a:rPr lang="de-DE" dirty="0"/>
              <a:t>? </a:t>
            </a:r>
            <a:endParaRPr lang="de-DE" dirty="0" smtClean="0"/>
          </a:p>
          <a:p>
            <a:pPr>
              <a:buFont typeface="Wingdings" panose="05000000000000000000" pitchFamily="2" charset="2"/>
              <a:buChar char="Ø"/>
            </a:pPr>
            <a:r>
              <a:rPr lang="de-DE" dirty="0" smtClean="0"/>
              <a:t> Auseinandersetzungen </a:t>
            </a:r>
            <a:r>
              <a:rPr lang="de-DE" dirty="0"/>
              <a:t>mit MS </a:t>
            </a:r>
          </a:p>
          <a:p>
            <a:endParaRPr lang="de-DE" dirty="0" smtClean="0"/>
          </a:p>
        </p:txBody>
      </p:sp>
    </p:spTree>
    <p:extLst>
      <p:ext uri="{BB962C8B-B14F-4D97-AF65-F5344CB8AC3E}">
        <p14:creationId xmlns:p14="http://schemas.microsoft.com/office/powerpoint/2010/main" val="3895162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Teil 2 der Landtagsentschließung?</a:t>
            </a:r>
            <a:endParaRPr lang="de-DE" dirty="0"/>
          </a:p>
        </p:txBody>
      </p:sp>
      <p:sp>
        <p:nvSpPr>
          <p:cNvPr id="3" name="Inhaltsplatzhalter 2"/>
          <p:cNvSpPr>
            <a:spLocks noGrp="1"/>
          </p:cNvSpPr>
          <p:nvPr>
            <p:ph idx="1"/>
          </p:nvPr>
        </p:nvSpPr>
        <p:spPr>
          <a:xfrm>
            <a:off x="457200" y="2060848"/>
            <a:ext cx="8229600" cy="4416152"/>
          </a:xfrm>
        </p:spPr>
        <p:txBody>
          <a:bodyPr/>
          <a:lstStyle/>
          <a:p>
            <a:pPr marL="0" indent="0">
              <a:buNone/>
            </a:pPr>
            <a:r>
              <a:rPr lang="de-DE" dirty="0" smtClean="0"/>
              <a:t>18.12.</a:t>
            </a:r>
            <a:r>
              <a:rPr lang="de-DE" sz="3600" b="1" dirty="0" smtClean="0"/>
              <a:t>2014</a:t>
            </a:r>
          </a:p>
          <a:p>
            <a:pPr marL="0" indent="0">
              <a:buNone/>
            </a:pPr>
            <a:endParaRPr lang="de-DE" dirty="0"/>
          </a:p>
          <a:p>
            <a:pPr marL="0" indent="0">
              <a:buNone/>
            </a:pPr>
            <a:r>
              <a:rPr lang="de-DE" dirty="0" smtClean="0"/>
              <a:t>„Bremer Modell“?</a:t>
            </a:r>
            <a:endParaRPr lang="de-DE" dirty="0"/>
          </a:p>
        </p:txBody>
      </p:sp>
    </p:spTree>
    <p:extLst>
      <p:ext uri="{BB962C8B-B14F-4D97-AF65-F5344CB8AC3E}">
        <p14:creationId xmlns:p14="http://schemas.microsoft.com/office/powerpoint/2010/main" val="418246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Hintergrund</a:t>
            </a:r>
            <a:endParaRPr lang="de-DE" b="1" dirty="0"/>
          </a:p>
        </p:txBody>
      </p:sp>
      <p:sp>
        <p:nvSpPr>
          <p:cNvPr id="3" name="Inhaltsplatzhalter 2"/>
          <p:cNvSpPr>
            <a:spLocks noGrp="1"/>
          </p:cNvSpPr>
          <p:nvPr>
            <p:ph idx="1"/>
          </p:nvPr>
        </p:nvSpPr>
        <p:spPr>
          <a:xfrm>
            <a:off x="457200" y="1988840"/>
            <a:ext cx="8229600" cy="4488160"/>
          </a:xfrm>
        </p:spPr>
        <p:txBody>
          <a:bodyPr/>
          <a:lstStyle/>
          <a:p>
            <a:endParaRPr lang="de-DE" dirty="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r>
              <a:rPr lang="de-DE" dirty="0" smtClean="0">
                <a:latin typeface="Tahoma" panose="020B0604030504040204" pitchFamily="34" charset="0"/>
                <a:ea typeface="Tahoma" panose="020B0604030504040204" pitchFamily="34" charset="0"/>
                <a:cs typeface="Tahoma" panose="020B0604030504040204" pitchFamily="34" charset="0"/>
              </a:rPr>
              <a:t> Das Konzept „Anonymer Krankenschein“ </a:t>
            </a:r>
            <a:endParaRPr lang="de-DE" dirty="0" smtClean="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endParaRPr lang="de-DE" dirty="0" smtClean="0">
              <a:latin typeface="Tahoma" panose="020B0604030504040204" pitchFamily="34" charset="0"/>
              <a:ea typeface="Tahoma" panose="020B0604030504040204" pitchFamily="34" charset="0"/>
              <a:cs typeface="Tahoma" panose="020B0604030504040204" pitchFamily="34" charset="0"/>
            </a:endParaRPr>
          </a:p>
          <a:p>
            <a:pPr lvl="1">
              <a:buFont typeface="Wingdings" panose="05000000000000000000" pitchFamily="2" charset="2"/>
              <a:buChar char="§"/>
            </a:pPr>
            <a:r>
              <a:rPr lang="de-DE" dirty="0" smtClean="0">
                <a:latin typeface="Tahoma" panose="020B0604030504040204" pitchFamily="34" charset="0"/>
                <a:ea typeface="Tahoma" panose="020B0604030504040204" pitchFamily="34" charset="0"/>
                <a:cs typeface="Tahoma" panose="020B0604030504040204" pitchFamily="34" charset="0"/>
              </a:rPr>
              <a:t>Zwischenlösung bei bestehenden Bundesgesetzen</a:t>
            </a:r>
          </a:p>
          <a:p>
            <a:pPr lvl="1">
              <a:buFont typeface="Wingdings" panose="05000000000000000000" pitchFamily="2" charset="2"/>
              <a:buChar char="§"/>
            </a:pPr>
            <a:r>
              <a:rPr lang="de-DE" dirty="0" smtClean="0">
                <a:latin typeface="Tahoma" panose="020B0604030504040204" pitchFamily="34" charset="0"/>
                <a:ea typeface="Tahoma" panose="020B0604030504040204" pitchFamily="34" charset="0"/>
                <a:cs typeface="Tahoma" panose="020B0604030504040204" pitchFamily="34" charset="0"/>
              </a:rPr>
              <a:t>Niederschwelliger Zugang zur medizinischen Versorgung</a:t>
            </a:r>
          </a:p>
          <a:p>
            <a:pPr lvl="1">
              <a:buFont typeface="Wingdings" panose="05000000000000000000" pitchFamily="2" charset="2"/>
              <a:buChar char="§"/>
            </a:pPr>
            <a:r>
              <a:rPr lang="de-DE" dirty="0" smtClean="0">
                <a:latin typeface="Tahoma" panose="020B0604030504040204" pitchFamily="34" charset="0"/>
                <a:ea typeface="Tahoma" panose="020B0604030504040204" pitchFamily="34" charset="0"/>
                <a:cs typeface="Tahoma" panose="020B0604030504040204" pitchFamily="34" charset="0"/>
              </a:rPr>
              <a:t>Gleichstellung zu gesetzlich Krankenversicherten (Basis § 6 AsylbLG, „Bremer Modell“)</a:t>
            </a:r>
          </a:p>
          <a:p>
            <a:pPr lvl="1">
              <a:buFont typeface="Wingdings" panose="05000000000000000000" pitchFamily="2" charset="2"/>
              <a:buChar char="§"/>
            </a:pPr>
            <a:r>
              <a:rPr lang="de-DE" dirty="0" smtClean="0">
                <a:latin typeface="Tahoma" panose="020B0604030504040204" pitchFamily="34" charset="0"/>
                <a:ea typeface="Tahoma" panose="020B0604030504040204" pitchFamily="34" charset="0"/>
                <a:cs typeface="Tahoma" panose="020B0604030504040204" pitchFamily="34" charset="0"/>
              </a:rPr>
              <a:t>„Anonymisierte Chipkarte“</a:t>
            </a:r>
            <a:endParaRPr lang="de-DE" dirty="0" smtClean="0">
              <a:latin typeface="Tahoma" panose="020B0604030504040204" pitchFamily="34" charset="0"/>
              <a:ea typeface="Tahoma" panose="020B0604030504040204" pitchFamily="34" charset="0"/>
              <a:cs typeface="Tahoma" panose="020B0604030504040204" pitchFamily="34" charset="0"/>
            </a:endParaRPr>
          </a:p>
          <a:p>
            <a:pPr marL="457200" indent="-457200">
              <a:buFont typeface="+mj-lt"/>
              <a:buAutoNum type="arabicPeriod"/>
            </a:pPr>
            <a:endParaRPr lang="de-DE"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latin typeface="Tahoma" panose="020B0604030504040204" pitchFamily="34" charset="0"/>
              <a:ea typeface="Tahoma" panose="020B0604030504040204" pitchFamily="34" charset="0"/>
              <a:cs typeface="Tahoma" panose="020B0604030504040204" pitchFamily="34" charset="0"/>
            </a:endParaRPr>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5589240"/>
            <a:ext cx="1774825" cy="919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11375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Landtagsbeschluss</a:t>
            </a:r>
            <a:endParaRPr lang="de-DE" dirty="0"/>
          </a:p>
        </p:txBody>
      </p:sp>
      <p:sp>
        <p:nvSpPr>
          <p:cNvPr id="3" name="Inhaltsplatzhalter 2"/>
          <p:cNvSpPr>
            <a:spLocks noGrp="1"/>
          </p:cNvSpPr>
          <p:nvPr>
            <p:ph idx="1"/>
          </p:nvPr>
        </p:nvSpPr>
        <p:spPr/>
        <p:txBody>
          <a:bodyPr/>
          <a:lstStyle/>
          <a:p>
            <a:pPr marL="0" indent="0">
              <a:buNone/>
            </a:pPr>
            <a:r>
              <a:rPr lang="de-DE" dirty="0" smtClean="0"/>
              <a:t>2 Kernelemente:</a:t>
            </a:r>
          </a:p>
          <a:p>
            <a:pPr marL="0" indent="0">
              <a:buNone/>
            </a:pPr>
            <a:endParaRPr lang="de-DE" dirty="0" smtClean="0"/>
          </a:p>
          <a:p>
            <a:pPr marL="457200" indent="-457200">
              <a:buAutoNum type="arabicPeriod"/>
            </a:pPr>
            <a:r>
              <a:rPr lang="de-DE" dirty="0" smtClean="0"/>
              <a:t>Modellprojekt „</a:t>
            </a:r>
            <a:r>
              <a:rPr lang="de-DE" dirty="0"/>
              <a:t>Anonymer Krankenschein</a:t>
            </a:r>
            <a:r>
              <a:rPr lang="de-DE" dirty="0" smtClean="0"/>
              <a:t>“ in Kooperation…</a:t>
            </a:r>
          </a:p>
          <a:p>
            <a:pPr marL="457200" indent="-457200">
              <a:buAutoNum type="arabicPeriod"/>
            </a:pPr>
            <a:r>
              <a:rPr lang="de-DE" dirty="0" smtClean="0"/>
              <a:t>Elektronische Gesundheitskarte: „Bremer Modell“ </a:t>
            </a:r>
            <a:endParaRPr lang="de-DE" dirty="0"/>
          </a:p>
        </p:txBody>
      </p:sp>
    </p:spTree>
    <p:extLst>
      <p:ext uri="{BB962C8B-B14F-4D97-AF65-F5344CB8AC3E}">
        <p14:creationId xmlns:p14="http://schemas.microsoft.com/office/powerpoint/2010/main" val="4144152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a:grpSpLocks noChangeAspect="1"/>
          </p:cNvGrpSpPr>
          <p:nvPr/>
        </p:nvGrpSpPr>
        <p:grpSpPr bwMode="auto">
          <a:xfrm>
            <a:off x="6766396" y="476672"/>
            <a:ext cx="2244725" cy="4914900"/>
            <a:chOff x="2173" y="612"/>
            <a:chExt cx="1414" cy="3096"/>
          </a:xfrm>
        </p:grpSpPr>
        <p:sp>
          <p:nvSpPr>
            <p:cNvPr id="6" name="AutoShape 3"/>
            <p:cNvSpPr>
              <a:spLocks noChangeAspect="1" noChangeArrowheads="1" noTextEdit="1"/>
            </p:cNvSpPr>
            <p:nvPr/>
          </p:nvSpPr>
          <p:spPr bwMode="auto">
            <a:xfrm>
              <a:off x="2173" y="612"/>
              <a:ext cx="1414" cy="3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3" y="612"/>
              <a:ext cx="1418" cy="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el 1"/>
          <p:cNvSpPr>
            <a:spLocks noGrp="1"/>
          </p:cNvSpPr>
          <p:nvPr>
            <p:ph type="title"/>
          </p:nvPr>
        </p:nvSpPr>
        <p:spPr/>
        <p:txBody>
          <a:bodyPr/>
          <a:lstStyle/>
          <a:p>
            <a:r>
              <a:rPr lang="de-DE" b="1" dirty="0" smtClean="0"/>
              <a:t>Vergabestelle: FZH Linden</a:t>
            </a:r>
            <a:endParaRPr lang="de-DE" b="1" dirty="0"/>
          </a:p>
        </p:txBody>
      </p:sp>
      <p:sp>
        <p:nvSpPr>
          <p:cNvPr id="3" name="Inhaltsplatzhalter 2"/>
          <p:cNvSpPr>
            <a:spLocks noGrp="1"/>
          </p:cNvSpPr>
          <p:nvPr>
            <p:ph idx="1"/>
          </p:nvPr>
        </p:nvSpPr>
        <p:spPr>
          <a:xfrm>
            <a:off x="457200" y="1916832"/>
            <a:ext cx="8229600" cy="4560168"/>
          </a:xfrm>
        </p:spPr>
        <p:txBody>
          <a:bodyPr>
            <a:normAutofit lnSpcReduction="10000"/>
          </a:bodyPr>
          <a:lstStyle/>
          <a:p>
            <a:pPr>
              <a:spcAft>
                <a:spcPts val="600"/>
              </a:spcAft>
              <a:buFont typeface="Wingdings" panose="05000000000000000000" pitchFamily="2" charset="2"/>
              <a:buChar char="Ø"/>
            </a:pPr>
            <a:r>
              <a:rPr lang="de-DE" dirty="0" smtClean="0">
                <a:latin typeface="Tahoma" panose="020B0604030504040204" pitchFamily="34" charset="0"/>
                <a:ea typeface="Tahoma" panose="020B0604030504040204" pitchFamily="34" charset="0"/>
                <a:cs typeface="Tahoma" panose="020B0604030504040204" pitchFamily="34" charset="0"/>
              </a:rPr>
              <a:t> </a:t>
            </a:r>
            <a:r>
              <a:rPr lang="de-DE" dirty="0" smtClean="0">
                <a:latin typeface="Tahoma" panose="020B0604030504040204" pitchFamily="34" charset="0"/>
                <a:ea typeface="Tahoma" panose="020B0604030504040204" pitchFamily="34" charset="0"/>
                <a:cs typeface="Tahoma" panose="020B0604030504040204" pitchFamily="34" charset="0"/>
              </a:rPr>
              <a:t>Trägerverein: </a:t>
            </a:r>
            <a:r>
              <a:rPr lang="de-DE" dirty="0" smtClean="0">
                <a:latin typeface="Tahoma" panose="020B0604030504040204" pitchFamily="34" charset="0"/>
                <a:ea typeface="Tahoma" panose="020B0604030504040204" pitchFamily="34" charset="0"/>
                <a:cs typeface="Tahoma" panose="020B0604030504040204" pitchFamily="34" charset="0"/>
              </a:rPr>
              <a:t>„Gesundheitsversorgung für </a:t>
            </a:r>
            <a:r>
              <a:rPr lang="de-DE" dirty="0" smtClean="0">
                <a:latin typeface="Tahoma" panose="020B0604030504040204" pitchFamily="34" charset="0"/>
                <a:ea typeface="Tahoma" panose="020B0604030504040204" pitchFamily="34" charset="0"/>
                <a:cs typeface="Tahoma" panose="020B0604030504040204" pitchFamily="34" charset="0"/>
              </a:rPr>
              <a:t>Papierlose“</a:t>
            </a:r>
            <a:endParaRPr lang="de-DE" dirty="0">
              <a:latin typeface="Tahoma" panose="020B0604030504040204" pitchFamily="34" charset="0"/>
              <a:ea typeface="Tahoma" panose="020B0604030504040204" pitchFamily="34" charset="0"/>
              <a:cs typeface="Tahoma" panose="020B0604030504040204" pitchFamily="34" charset="0"/>
            </a:endParaRPr>
          </a:p>
          <a:p>
            <a:pPr>
              <a:spcAft>
                <a:spcPts val="600"/>
              </a:spcAft>
              <a:buFont typeface="Wingdings" panose="05000000000000000000" pitchFamily="2" charset="2"/>
              <a:buChar char="Ø"/>
            </a:pPr>
            <a:r>
              <a:rPr lang="de-DE" dirty="0" smtClean="0">
                <a:latin typeface="Tahoma" panose="020B0604030504040204" pitchFamily="34" charset="0"/>
                <a:ea typeface="Tahoma" panose="020B0604030504040204" pitchFamily="34" charset="0"/>
                <a:cs typeface="Tahoma" panose="020B0604030504040204" pitchFamily="34" charset="0"/>
              </a:rPr>
              <a:t> Vier Tage/Woche vormittags + ein Tag </a:t>
            </a:r>
            <a:r>
              <a:rPr lang="de-DE" dirty="0" smtClean="0">
                <a:latin typeface="Tahoma" panose="020B0604030504040204" pitchFamily="34" charset="0"/>
                <a:ea typeface="Tahoma" panose="020B0604030504040204" pitchFamily="34" charset="0"/>
                <a:cs typeface="Tahoma" panose="020B0604030504040204" pitchFamily="34" charset="0"/>
              </a:rPr>
              <a:t>nachmittags</a:t>
            </a:r>
            <a:endParaRPr lang="de-DE" dirty="0" smtClean="0">
              <a:latin typeface="Tahoma" panose="020B0604030504040204" pitchFamily="34" charset="0"/>
              <a:ea typeface="Tahoma" panose="020B0604030504040204" pitchFamily="34" charset="0"/>
              <a:cs typeface="Tahoma" panose="020B0604030504040204" pitchFamily="34" charset="0"/>
            </a:endParaRPr>
          </a:p>
          <a:p>
            <a:pPr>
              <a:spcAft>
                <a:spcPts val="600"/>
              </a:spcAft>
              <a:buFont typeface="Wingdings" panose="05000000000000000000" pitchFamily="2" charset="2"/>
              <a:buChar char="Ø"/>
            </a:pPr>
            <a:r>
              <a:rPr lang="de-DE" dirty="0">
                <a:latin typeface="Tahoma" panose="020B0604030504040204" pitchFamily="34" charset="0"/>
                <a:ea typeface="Tahoma" panose="020B0604030504040204" pitchFamily="34" charset="0"/>
                <a:cs typeface="Tahoma" panose="020B0604030504040204" pitchFamily="34" charset="0"/>
              </a:rPr>
              <a:t> </a:t>
            </a:r>
            <a:r>
              <a:rPr lang="de-DE" dirty="0" smtClean="0">
                <a:latin typeface="Tahoma" panose="020B0604030504040204" pitchFamily="34" charset="0"/>
                <a:ea typeface="Tahoma" panose="020B0604030504040204" pitchFamily="34" charset="0"/>
                <a:cs typeface="Tahoma" panose="020B0604030504040204" pitchFamily="34" charset="0"/>
              </a:rPr>
              <a:t>Beratung, Vermittlung, Dokumentation</a:t>
            </a:r>
            <a:endParaRPr lang="de-DE" dirty="0">
              <a:latin typeface="Tahoma" panose="020B0604030504040204" pitchFamily="34" charset="0"/>
              <a:ea typeface="Tahoma" panose="020B0604030504040204" pitchFamily="34" charset="0"/>
              <a:cs typeface="Tahoma" panose="020B0604030504040204" pitchFamily="34" charset="0"/>
            </a:endParaRPr>
          </a:p>
          <a:p>
            <a:pPr>
              <a:spcAft>
                <a:spcPts val="600"/>
              </a:spcAft>
              <a:buFont typeface="Wingdings" panose="05000000000000000000" pitchFamily="2" charset="2"/>
              <a:buChar char="Ø"/>
            </a:pPr>
            <a:r>
              <a:rPr lang="de-DE" dirty="0" smtClean="0">
                <a:latin typeface="Tahoma" panose="020B0604030504040204" pitchFamily="34" charset="0"/>
                <a:ea typeface="Tahoma" panose="020B0604030504040204" pitchFamily="34" charset="0"/>
                <a:cs typeface="Tahoma" panose="020B0604030504040204" pitchFamily="34" charset="0"/>
              </a:rPr>
              <a:t> </a:t>
            </a:r>
            <a:r>
              <a:rPr lang="de-DE" dirty="0" smtClean="0">
                <a:latin typeface="Tahoma" panose="020B0604030504040204" pitchFamily="34" charset="0"/>
                <a:ea typeface="Tahoma" panose="020B0604030504040204" pitchFamily="34" charset="0"/>
                <a:cs typeface="Tahoma" panose="020B0604030504040204" pitchFamily="34" charset="0"/>
              </a:rPr>
              <a:t>Evaluation</a:t>
            </a:r>
            <a:r>
              <a:rPr lang="de-DE" dirty="0" smtClean="0">
                <a:latin typeface="Tahoma" panose="020B0604030504040204" pitchFamily="34" charset="0"/>
                <a:ea typeface="Tahoma" panose="020B0604030504040204" pitchFamily="34" charset="0"/>
                <a:cs typeface="Tahoma" panose="020B0604030504040204" pitchFamily="34" charset="0"/>
              </a:rPr>
              <a:t>, Sachberichte  </a:t>
            </a:r>
            <a:endParaRPr lang="de-DE" dirty="0" smtClean="0">
              <a:latin typeface="Tahoma" panose="020B0604030504040204" pitchFamily="34" charset="0"/>
              <a:ea typeface="Tahoma" panose="020B0604030504040204" pitchFamily="34" charset="0"/>
              <a:cs typeface="Tahoma" panose="020B0604030504040204" pitchFamily="34" charset="0"/>
            </a:endParaRPr>
          </a:p>
          <a:p>
            <a:pPr>
              <a:spcAft>
                <a:spcPts val="600"/>
              </a:spcAft>
              <a:buFont typeface="Wingdings" panose="05000000000000000000" pitchFamily="2" charset="2"/>
              <a:buChar char="Ø"/>
            </a:pPr>
            <a:r>
              <a:rPr lang="de-DE" dirty="0" smtClean="0">
                <a:latin typeface="Tahoma" panose="020B0604030504040204" pitchFamily="34" charset="0"/>
                <a:ea typeface="Tahoma" panose="020B0604030504040204" pitchFamily="34" charset="0"/>
                <a:cs typeface="Tahoma" panose="020B0604030504040204" pitchFamily="34" charset="0"/>
              </a:rPr>
              <a:t>„Projekt“</a:t>
            </a:r>
          </a:p>
          <a:p>
            <a:pPr>
              <a:spcAft>
                <a:spcPts val="600"/>
              </a:spcAft>
              <a:buFont typeface="Wingdings" panose="05000000000000000000" pitchFamily="2" charset="2"/>
              <a:buChar char="Ø"/>
            </a:pPr>
            <a:r>
              <a:rPr lang="de-DE" dirty="0" smtClean="0">
                <a:latin typeface="Tahoma" panose="020B0604030504040204" pitchFamily="34" charset="0"/>
                <a:ea typeface="Tahoma" panose="020B0604030504040204" pitchFamily="34" charset="0"/>
                <a:cs typeface="Tahoma" panose="020B0604030504040204" pitchFamily="34" charset="0"/>
              </a:rPr>
              <a:t> Leistungsumfang</a:t>
            </a:r>
          </a:p>
          <a:p>
            <a:pPr>
              <a:spcAft>
                <a:spcPts val="600"/>
              </a:spcAft>
              <a:buFont typeface="Wingdings" panose="05000000000000000000" pitchFamily="2" charset="2"/>
              <a:buChar char="Ø"/>
            </a:pPr>
            <a:r>
              <a:rPr lang="de-DE" dirty="0" smtClean="0">
                <a:latin typeface="Tahoma" panose="020B0604030504040204" pitchFamily="34" charset="0"/>
                <a:ea typeface="Tahoma" panose="020B0604030504040204" pitchFamily="34" charset="0"/>
                <a:cs typeface="Tahoma" panose="020B0604030504040204" pitchFamily="34" charset="0"/>
              </a:rPr>
              <a:t> 500.000</a:t>
            </a:r>
            <a:r>
              <a:rPr lang="de-DE" dirty="0">
                <a:latin typeface="Tahoma" panose="020B0604030504040204" pitchFamily="34" charset="0"/>
                <a:ea typeface="Tahoma" panose="020B0604030504040204" pitchFamily="34" charset="0"/>
                <a:cs typeface="Tahoma" panose="020B0604030504040204" pitchFamily="34" charset="0"/>
              </a:rPr>
              <a:t>€ pro Jahr für Hannover und </a:t>
            </a:r>
            <a:r>
              <a:rPr lang="de-DE" dirty="0" smtClean="0">
                <a:latin typeface="Tahoma" panose="020B0604030504040204" pitchFamily="34" charset="0"/>
                <a:ea typeface="Tahoma" panose="020B0604030504040204" pitchFamily="34" charset="0"/>
                <a:cs typeface="Tahoma" panose="020B0604030504040204" pitchFamily="34" charset="0"/>
              </a:rPr>
              <a:t>Göttingen</a:t>
            </a:r>
          </a:p>
          <a:p>
            <a:pPr>
              <a:spcAft>
                <a:spcPts val="600"/>
              </a:spcAft>
              <a:buFont typeface="Wingdings" panose="05000000000000000000" pitchFamily="2" charset="2"/>
              <a:buChar char="Ø"/>
            </a:pPr>
            <a:r>
              <a:rPr lang="de-DE" dirty="0" smtClean="0">
                <a:latin typeface="Tahoma" panose="020B0604030504040204" pitchFamily="34" charset="0"/>
                <a:ea typeface="Tahoma" panose="020B0604030504040204" pitchFamily="34" charset="0"/>
                <a:cs typeface="Tahoma" panose="020B0604030504040204" pitchFamily="34" charset="0"/>
              </a:rPr>
              <a:t> Weitervermittlung </a:t>
            </a:r>
            <a:r>
              <a:rPr lang="de-DE" dirty="0">
                <a:latin typeface="Tahoma" panose="020B0604030504040204" pitchFamily="34" charset="0"/>
                <a:ea typeface="Tahoma" panose="020B0604030504040204" pitchFamily="34" charset="0"/>
                <a:cs typeface="Tahoma" panose="020B0604030504040204" pitchFamily="34" charset="0"/>
              </a:rPr>
              <a:t>Legalisierungsberatung </a:t>
            </a:r>
            <a:endParaRPr lang="de-DE" dirty="0" smtClean="0">
              <a:latin typeface="Tahoma" panose="020B0604030504040204" pitchFamily="34" charset="0"/>
              <a:ea typeface="Tahoma" panose="020B0604030504040204" pitchFamily="34" charset="0"/>
              <a:cs typeface="Tahoma" panose="020B0604030504040204" pitchFamily="34" charset="0"/>
            </a:endParaRPr>
          </a:p>
          <a:p>
            <a:pPr>
              <a:spcAft>
                <a:spcPts val="600"/>
              </a:spcAft>
              <a:buFont typeface="Wingdings" panose="05000000000000000000" pitchFamily="2" charset="2"/>
              <a:buChar char="Ø"/>
            </a:pPr>
            <a:r>
              <a:rPr lang="de-DE" dirty="0" smtClean="0">
                <a:latin typeface="Tahoma" panose="020B0604030504040204" pitchFamily="34" charset="0"/>
                <a:ea typeface="Tahoma" panose="020B0604030504040204" pitchFamily="34" charset="0"/>
                <a:cs typeface="Tahoma" panose="020B0604030504040204" pitchFamily="34" charset="0"/>
              </a:rPr>
              <a:t> Beirat („Zwangsbesetzung“)</a:t>
            </a:r>
            <a:endParaRPr lang="de-DE"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latin typeface="Tahoma" panose="020B0604030504040204" pitchFamily="34" charset="0"/>
              <a:ea typeface="Tahoma" panose="020B0604030504040204" pitchFamily="34" charset="0"/>
              <a:cs typeface="Tahoma" panose="020B0604030504040204" pitchFamily="34" charset="0"/>
            </a:endParaRPr>
          </a:p>
        </p:txBody>
      </p:sp>
      <p:pic>
        <p:nvPicPr>
          <p:cNvPr id="1024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5805264"/>
            <a:ext cx="1774825" cy="919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63288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5738933"/>
            <a:ext cx="1774825" cy="919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title"/>
          </p:nvPr>
        </p:nvSpPr>
        <p:spPr/>
        <p:txBody>
          <a:bodyPr/>
          <a:lstStyle/>
          <a:p>
            <a:r>
              <a:rPr lang="de-DE" b="1" dirty="0" smtClean="0"/>
              <a:t>Krankenschein</a:t>
            </a:r>
            <a:endParaRPr lang="de-DE" b="1" dirty="0"/>
          </a:p>
        </p:txBody>
      </p:sp>
      <p:pic>
        <p:nvPicPr>
          <p:cNvPr id="409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55576" y="1550202"/>
            <a:ext cx="6552728" cy="4407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58666" y="1720494"/>
            <a:ext cx="2963316" cy="39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feld 3"/>
          <p:cNvSpPr txBox="1"/>
          <p:nvPr/>
        </p:nvSpPr>
        <p:spPr>
          <a:xfrm>
            <a:off x="686509" y="2395626"/>
            <a:ext cx="4140877" cy="1107996"/>
          </a:xfrm>
          <a:prstGeom prst="rect">
            <a:avLst/>
          </a:prstGeom>
          <a:solidFill>
            <a:schemeClr val="bg1">
              <a:lumMod val="50000"/>
            </a:schemeClr>
          </a:solidFill>
        </p:spPr>
        <p:txBody>
          <a:bodyPr wrap="none" rtlCol="0">
            <a:spAutoFit/>
          </a:bodyPr>
          <a:lstStyle/>
          <a:p>
            <a:r>
              <a:rPr lang="de-DE" sz="2200" b="1" dirty="0" smtClean="0">
                <a:latin typeface="Tahoma" panose="020B0604030504040204" pitchFamily="34" charset="0"/>
                <a:ea typeface="Tahoma" panose="020B0604030504040204" pitchFamily="34" charset="0"/>
                <a:cs typeface="Tahoma" panose="020B0604030504040204" pitchFamily="34" charset="0"/>
              </a:rPr>
              <a:t>Angaben zur Person:</a:t>
            </a:r>
          </a:p>
          <a:p>
            <a:r>
              <a:rPr lang="de-DE" sz="2200" b="1" dirty="0" smtClean="0">
                <a:latin typeface="Tahoma" panose="020B0604030504040204" pitchFamily="34" charset="0"/>
                <a:ea typeface="Tahoma" panose="020B0604030504040204" pitchFamily="34" charset="0"/>
                <a:cs typeface="Tahoma" panose="020B0604030504040204" pitchFamily="34" charset="0"/>
              </a:rPr>
              <a:t>Name: </a:t>
            </a:r>
            <a:r>
              <a:rPr lang="de-DE" sz="2200" b="1" dirty="0" smtClean="0">
                <a:latin typeface="Tahoma" panose="020B0604030504040204" pitchFamily="34" charset="0"/>
                <a:ea typeface="Tahoma" panose="020B0604030504040204" pitchFamily="34" charset="0"/>
                <a:cs typeface="Tahoma" panose="020B0604030504040204" pitchFamily="34" charset="0"/>
              </a:rPr>
              <a:t>Code</a:t>
            </a:r>
            <a:r>
              <a:rPr lang="de-DE" sz="2200" b="1" dirty="0" smtClean="0">
                <a:latin typeface="Tahoma" panose="020B0604030504040204" pitchFamily="34" charset="0"/>
                <a:ea typeface="Tahoma" panose="020B0604030504040204" pitchFamily="34" charset="0"/>
                <a:cs typeface="Tahoma" panose="020B0604030504040204" pitchFamily="34" charset="0"/>
              </a:rPr>
              <a:t>	Vorname: </a:t>
            </a:r>
            <a:r>
              <a:rPr lang="de-DE" sz="2200" b="1" dirty="0" err="1" smtClean="0">
                <a:latin typeface="Tahoma" panose="020B0604030504040204" pitchFamily="34" charset="0"/>
                <a:ea typeface="Tahoma" panose="020B0604030504040204" pitchFamily="34" charset="0"/>
                <a:cs typeface="Tahoma" panose="020B0604030504040204" pitchFamily="34" charset="0"/>
              </a:rPr>
              <a:t>Nym</a:t>
            </a:r>
            <a:endParaRPr lang="de-DE" sz="2200" b="1" dirty="0" smtClean="0">
              <a:latin typeface="Tahoma" panose="020B0604030504040204" pitchFamily="34" charset="0"/>
              <a:ea typeface="Tahoma" panose="020B0604030504040204" pitchFamily="34" charset="0"/>
              <a:cs typeface="Tahoma" panose="020B0604030504040204" pitchFamily="34" charset="0"/>
            </a:endParaRPr>
          </a:p>
          <a:p>
            <a:r>
              <a:rPr lang="de-DE" sz="2200" b="1" dirty="0" smtClean="0">
                <a:latin typeface="Tahoma" panose="020B0604030504040204" pitchFamily="34" charset="0"/>
                <a:ea typeface="Tahoma" panose="020B0604030504040204" pitchFamily="34" charset="0"/>
                <a:cs typeface="Tahoma" panose="020B0604030504040204" pitchFamily="34" charset="0"/>
              </a:rPr>
              <a:t>Geburtsdatum: 01.01.0001</a:t>
            </a:r>
            <a:endParaRPr lang="de-DE" sz="2200" b="1" dirty="0">
              <a:latin typeface="Tahoma" panose="020B0604030504040204" pitchFamily="34" charset="0"/>
              <a:ea typeface="Tahoma" panose="020B0604030504040204" pitchFamily="34" charset="0"/>
              <a:cs typeface="Tahoma" panose="020B0604030504040204" pitchFamily="34" charset="0"/>
            </a:endParaRPr>
          </a:p>
        </p:txBody>
      </p:sp>
      <p:sp>
        <p:nvSpPr>
          <p:cNvPr id="7" name="Textfeld 6"/>
          <p:cNvSpPr txBox="1"/>
          <p:nvPr/>
        </p:nvSpPr>
        <p:spPr>
          <a:xfrm>
            <a:off x="1331640" y="3804575"/>
            <a:ext cx="2920992" cy="430887"/>
          </a:xfrm>
          <a:prstGeom prst="rect">
            <a:avLst/>
          </a:prstGeom>
          <a:solidFill>
            <a:schemeClr val="bg1">
              <a:lumMod val="50000"/>
            </a:schemeClr>
          </a:solidFill>
        </p:spPr>
        <p:txBody>
          <a:bodyPr wrap="none" rtlCol="0">
            <a:spAutoFit/>
          </a:bodyPr>
          <a:lstStyle/>
          <a:p>
            <a:r>
              <a:rPr lang="de-DE" sz="2200" b="1" dirty="0" smtClean="0">
                <a:latin typeface="Tahoma" panose="020B0604030504040204" pitchFamily="34" charset="0"/>
                <a:ea typeface="Tahoma" panose="020B0604030504040204" pitchFamily="34" charset="0"/>
                <a:cs typeface="Tahoma" panose="020B0604030504040204" pitchFamily="34" charset="0"/>
              </a:rPr>
              <a:t>Behandlungsanlass</a:t>
            </a:r>
            <a:endParaRPr lang="de-DE" sz="2200" b="1" dirty="0">
              <a:latin typeface="Tahoma" panose="020B0604030504040204" pitchFamily="34" charset="0"/>
              <a:ea typeface="Tahoma" panose="020B0604030504040204" pitchFamily="34" charset="0"/>
              <a:cs typeface="Tahoma" panose="020B0604030504040204" pitchFamily="34" charset="0"/>
            </a:endParaRPr>
          </a:p>
        </p:txBody>
      </p:sp>
      <p:sp>
        <p:nvSpPr>
          <p:cNvPr id="8" name="Textfeld 7"/>
          <p:cNvSpPr txBox="1"/>
          <p:nvPr/>
        </p:nvSpPr>
        <p:spPr>
          <a:xfrm>
            <a:off x="2339752" y="4581128"/>
            <a:ext cx="6457217" cy="769441"/>
          </a:xfrm>
          <a:prstGeom prst="rect">
            <a:avLst/>
          </a:prstGeom>
          <a:solidFill>
            <a:schemeClr val="bg1">
              <a:lumMod val="50000"/>
            </a:schemeClr>
          </a:solidFill>
        </p:spPr>
        <p:txBody>
          <a:bodyPr wrap="none" rtlCol="0">
            <a:spAutoFit/>
          </a:bodyPr>
          <a:lstStyle/>
          <a:p>
            <a:r>
              <a:rPr lang="de-DE" sz="2200" b="1" u="sng" dirty="0" smtClean="0">
                <a:latin typeface="Tahoma" panose="020B0604030504040204" pitchFamily="34" charset="0"/>
                <a:ea typeface="Tahoma" panose="020B0604030504040204" pitchFamily="34" charset="0"/>
                <a:cs typeface="Tahoma" panose="020B0604030504040204" pitchFamily="34" charset="0"/>
              </a:rPr>
              <a:t>Leistungsanspruch:</a:t>
            </a:r>
          </a:p>
          <a:p>
            <a:r>
              <a:rPr lang="de-DE" sz="2200" b="1" dirty="0" smtClean="0">
                <a:latin typeface="Tahoma" panose="020B0604030504040204" pitchFamily="34" charset="0"/>
                <a:ea typeface="Tahoma" panose="020B0604030504040204" pitchFamily="34" charset="0"/>
                <a:cs typeface="Tahoma" panose="020B0604030504040204" pitchFamily="34" charset="0"/>
              </a:rPr>
              <a:t>„medizinisch Notwendigem auf Basis von…“</a:t>
            </a:r>
            <a:endParaRPr lang="de-DE" sz="22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76400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uppieren 1"/>
          <p:cNvGrpSpPr>
            <a:grpSpLocks/>
          </p:cNvGrpSpPr>
          <p:nvPr/>
        </p:nvGrpSpPr>
        <p:grpSpPr bwMode="auto">
          <a:xfrm>
            <a:off x="755576" y="2232653"/>
            <a:ext cx="5472608" cy="4095489"/>
            <a:chOff x="61485" y="-35013"/>
            <a:chExt cx="8903003" cy="5402918"/>
          </a:xfrm>
        </p:grpSpPr>
        <p:pic>
          <p:nvPicPr>
            <p:cNvPr id="3" name="Grafik 2"/>
            <p:cNvPicPr>
              <a:picLocks noChangeAspect="1"/>
            </p:cNvPicPr>
            <p:nvPr/>
          </p:nvPicPr>
          <p:blipFill>
            <a:blip r:embed="rId3"/>
            <a:stretch>
              <a:fillRect/>
            </a:stretch>
          </p:blipFill>
          <p:spPr>
            <a:xfrm>
              <a:off x="2044436" y="148461"/>
              <a:ext cx="5529863" cy="4341147"/>
            </a:xfrm>
            <a:prstGeom prst="rect">
              <a:avLst/>
            </a:prstGeom>
            <a:effectLst>
              <a:outerShdw blurRad="50800" dist="50800" dir="5400000" algn="ctr" rotWithShape="0">
                <a:srgbClr val="000000">
                  <a:alpha val="0"/>
                </a:srgbClr>
              </a:outerShdw>
            </a:effectLst>
          </p:spPr>
        </p:pic>
        <p:sp>
          <p:nvSpPr>
            <p:cNvPr id="2056" name="Textfeld 5"/>
            <p:cNvSpPr txBox="1">
              <a:spLocks noChangeArrowheads="1"/>
            </p:cNvSpPr>
            <p:nvPr/>
          </p:nvSpPr>
          <p:spPr bwMode="auto">
            <a:xfrm>
              <a:off x="61485" y="-35013"/>
              <a:ext cx="8569325" cy="157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lstStyle>
              <a:lvl1pPr>
                <a:spcBef>
                  <a:spcPct val="20000"/>
                </a:spcBef>
                <a:buFont typeface="Arial" panose="020B0604020202020204" pitchFamily="34" charset="0"/>
                <a:buChar char="•"/>
                <a:defRPr sz="19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16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1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9pPr>
            </a:lstStyle>
            <a:p>
              <a:pPr eaLnBrk="1" hangingPunct="1">
                <a:lnSpc>
                  <a:spcPct val="9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r>
                <a:rPr lang="de-DE" altLang="de-DE" sz="720" dirty="0">
                  <a:latin typeface="Arial" panose="020B0604020202020204" pitchFamily="34" charset="0"/>
                </a:rPr>
                <a:t>Kostenträger: Verein „Gesundheitsversorgung für </a:t>
              </a:r>
            </a:p>
            <a:p>
              <a:pPr eaLnBrk="1" hangingPunct="1">
                <a:lnSpc>
                  <a:spcPct val="90000"/>
                </a:lnSpc>
                <a:spcBef>
                  <a:spcPct val="0"/>
                </a:spcBef>
                <a:buFontTx/>
                <a:buNone/>
              </a:pPr>
              <a:r>
                <a:rPr lang="de-DE" altLang="de-DE" sz="720" dirty="0">
                  <a:latin typeface="Arial" panose="020B0604020202020204" pitchFamily="34" charset="0"/>
                </a:rPr>
                <a:t>Papierlose e.V.</a:t>
              </a:r>
            </a:p>
            <a:p>
              <a:pPr eaLnBrk="1" hangingPunct="1">
                <a:lnSpc>
                  <a:spcPct val="9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r>
                <a:rPr lang="de-DE" altLang="de-DE" sz="720" dirty="0">
                  <a:latin typeface="Arial" panose="020B0604020202020204" pitchFamily="34" charset="0"/>
                </a:rPr>
                <a:t>Kostenträger-Nr.: </a:t>
              </a:r>
              <a:r>
                <a:rPr lang="de-DE" altLang="de-DE" sz="720" dirty="0">
                  <a:solidFill>
                    <a:srgbClr val="FF0000"/>
                  </a:solidFill>
                  <a:latin typeface="Arial" panose="020B0604020202020204" pitchFamily="34" charset="0"/>
                </a:rPr>
                <a:t> 09 827 </a:t>
              </a:r>
              <a:r>
                <a:rPr lang="de-DE" altLang="de-DE" sz="720" dirty="0">
                  <a:latin typeface="Arial" panose="020B0604020202020204" pitchFamily="34" charset="0"/>
                </a:rPr>
                <a:t>(Hannover)</a:t>
              </a:r>
            </a:p>
            <a:p>
              <a:pPr eaLnBrk="1" hangingPunct="1">
                <a:lnSpc>
                  <a:spcPct val="150000"/>
                </a:lnSpc>
                <a:spcBef>
                  <a:spcPct val="0"/>
                </a:spcBef>
                <a:buFont typeface="Arial" panose="020B0604020202020204" pitchFamily="34" charset="0"/>
                <a:buNone/>
              </a:pPr>
              <a:r>
                <a:rPr lang="de-DE" altLang="de-DE" sz="720" dirty="0">
                  <a:latin typeface="Arial" panose="020B0604020202020204" pitchFamily="34" charset="0"/>
                </a:rPr>
                <a:t>Versicherten-Nr.:</a:t>
              </a:r>
            </a:p>
            <a:p>
              <a:pPr eaLnBrk="1" hangingPunct="1">
                <a:lnSpc>
                  <a:spcPct val="15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r>
                <a:rPr lang="de-DE" altLang="de-DE" sz="720" dirty="0">
                  <a:latin typeface="Arial" panose="020B0604020202020204" pitchFamily="34" charset="0"/>
                </a:rPr>
                <a:t>Angaben zur Person:</a:t>
              </a:r>
            </a:p>
            <a:p>
              <a:pPr eaLnBrk="1" hangingPunct="1">
                <a:lnSpc>
                  <a:spcPct val="9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r>
                <a:rPr lang="de-DE" altLang="de-DE" sz="720" dirty="0">
                  <a:latin typeface="Arial" panose="020B0604020202020204" pitchFamily="34" charset="0"/>
                </a:rPr>
                <a:t>Name/Code		Vorname:</a:t>
              </a:r>
            </a:p>
            <a:p>
              <a:pPr eaLnBrk="1" hangingPunct="1">
                <a:lnSpc>
                  <a:spcPct val="9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r>
                <a:rPr lang="de-DE" altLang="de-DE" sz="720" dirty="0">
                  <a:latin typeface="Arial" panose="020B0604020202020204" pitchFamily="34" charset="0"/>
                </a:rPr>
                <a:t>Geburtsdatum:</a:t>
              </a:r>
            </a:p>
            <a:p>
              <a:pPr eaLnBrk="1" hangingPunct="1">
                <a:lnSpc>
                  <a:spcPct val="9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r>
                <a:rPr lang="de-DE" altLang="de-DE" sz="720" b="1" dirty="0">
                  <a:latin typeface="Arial" panose="020B0604020202020204" pitchFamily="34" charset="0"/>
                </a:rPr>
                <a:t>Behandlungsschein für die ambulante Behandlung von</a:t>
              </a:r>
            </a:p>
            <a:p>
              <a:pPr eaLnBrk="1" hangingPunct="1">
                <a:lnSpc>
                  <a:spcPct val="9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r>
                <a:rPr lang="de-DE" altLang="de-DE" sz="720" dirty="0">
                  <a:latin typeface="Arial" panose="020B0604020202020204" pitchFamily="34" charset="0"/>
                </a:rPr>
                <a:t>__________________________________________________</a:t>
              </a:r>
            </a:p>
            <a:p>
              <a:pPr eaLnBrk="1" hangingPunct="1">
                <a:lnSpc>
                  <a:spcPct val="90000"/>
                </a:lnSpc>
                <a:spcBef>
                  <a:spcPct val="0"/>
                </a:spcBef>
                <a:buFontTx/>
                <a:buNone/>
              </a:pPr>
              <a:r>
                <a:rPr lang="de-DE" altLang="de-DE" sz="720" dirty="0">
                  <a:latin typeface="Arial" panose="020B0604020202020204" pitchFamily="34" charset="0"/>
                </a:rPr>
                <a:t>                                    (Behandlungsanlass)				</a:t>
              </a:r>
            </a:p>
            <a:p>
              <a:pPr eaLnBrk="1" hangingPunct="1">
                <a:lnSpc>
                  <a:spcPct val="9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endParaRPr lang="de-DE" altLang="de-DE" sz="720" dirty="0">
                <a:latin typeface="Arial" panose="020B0604020202020204" pitchFamily="34" charset="0"/>
              </a:endParaRPr>
            </a:p>
            <a:p>
              <a:pPr eaLnBrk="1" hangingPunct="1">
                <a:lnSpc>
                  <a:spcPct val="90000"/>
                </a:lnSpc>
                <a:spcBef>
                  <a:spcPct val="0"/>
                </a:spcBef>
                <a:buFontTx/>
                <a:buNone/>
              </a:pPr>
              <a:r>
                <a:rPr lang="de-DE" altLang="de-DE" sz="720" dirty="0">
                  <a:latin typeface="Arial" panose="020B0604020202020204" pitchFamily="34" charset="0"/>
                </a:rPr>
                <a:t>  Ort, Datum		Unterschrift und Stempel</a:t>
              </a:r>
            </a:p>
          </p:txBody>
        </p:sp>
        <p:sp>
          <p:nvSpPr>
            <p:cNvPr id="2057" name="Textfeld 10"/>
            <p:cNvSpPr txBox="1">
              <a:spLocks noChangeArrowheads="1"/>
            </p:cNvSpPr>
            <p:nvPr/>
          </p:nvSpPr>
          <p:spPr bwMode="auto">
            <a:xfrm>
              <a:off x="4859339" y="-35013"/>
              <a:ext cx="4105149" cy="5402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19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16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1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libri" panose="020F0502020204030204" pitchFamily="34" charset="0"/>
                </a:defRPr>
              </a:lvl9pPr>
            </a:lstStyle>
            <a:p>
              <a:pPr eaLnBrk="1" hangingPunct="1">
                <a:spcBef>
                  <a:spcPct val="0"/>
                </a:spcBef>
                <a:buFontTx/>
                <a:buNone/>
              </a:pPr>
              <a:r>
                <a:rPr lang="de-DE" altLang="de-DE" sz="655" b="1" u="sng">
                  <a:latin typeface="Arial" panose="020B0604020202020204" pitchFamily="34" charset="0"/>
                </a:rPr>
                <a:t>Zur Beachtung für den Arzt/die Ärztin bzw. Therapeuten/Therapeutin</a:t>
              </a:r>
            </a:p>
            <a:p>
              <a:pPr eaLnBrk="1" hangingPunct="1">
                <a:spcBef>
                  <a:spcPct val="0"/>
                </a:spcBef>
                <a:buFontTx/>
                <a:buNone/>
              </a:pPr>
              <a:endParaRPr lang="de-DE" altLang="de-DE" sz="655">
                <a:latin typeface="Arial" panose="020B0604020202020204" pitchFamily="34" charset="0"/>
              </a:endParaRPr>
            </a:p>
            <a:p>
              <a:pPr algn="just" eaLnBrk="1" hangingPunct="1">
                <a:spcBef>
                  <a:spcPct val="0"/>
                </a:spcBef>
                <a:buFontTx/>
                <a:buNone/>
              </a:pPr>
              <a:r>
                <a:rPr lang="de-DE" altLang="de-DE" sz="655" u="sng">
                  <a:latin typeface="Arial" panose="020B0604020202020204" pitchFamily="34" charset="0"/>
                </a:rPr>
                <a:t>Leistungsanspruch</a:t>
              </a:r>
            </a:p>
            <a:p>
              <a:pPr algn="just" eaLnBrk="1" hangingPunct="1">
                <a:spcBef>
                  <a:spcPct val="0"/>
                </a:spcBef>
                <a:buFontTx/>
                <a:buNone/>
              </a:pPr>
              <a:r>
                <a:rPr lang="de-DE" altLang="de-DE" sz="655">
                  <a:latin typeface="Arial" panose="020B0604020202020204" pitchFamily="34" charset="0"/>
                </a:rPr>
                <a:t>Dieser Behandlungsschein gilt für die gesundheitliche Versorgung von medizinisch Notwendigem auf Basis des § 4 AsylbLG (s. Rückseite). </a:t>
              </a:r>
              <a:r>
                <a:rPr lang="de-DE" altLang="de-DE" sz="655" b="1">
                  <a:latin typeface="Arial" panose="020B0604020202020204" pitchFamily="34" charset="0"/>
                </a:rPr>
                <a:t>Über die Notwendigkeit der Behandlung entscheidet der/die behandelnde Arzt/Ärztin. </a:t>
              </a:r>
            </a:p>
            <a:p>
              <a:pPr algn="just" eaLnBrk="1" hangingPunct="1">
                <a:spcBef>
                  <a:spcPct val="0"/>
                </a:spcBef>
                <a:buFontTx/>
                <a:buNone/>
              </a:pPr>
              <a:r>
                <a:rPr lang="de-DE" altLang="de-DE" sz="655">
                  <a:latin typeface="Arial" panose="020B0604020202020204" pitchFamily="34" charset="0"/>
                </a:rPr>
                <a:t>Krankenhauseinweisungen, Verordnungen von Heil- und Hilfsmitteln und Krankentransporte bedürfen der vorherigen Absprache mit der Vergabestelle.</a:t>
              </a:r>
            </a:p>
            <a:p>
              <a:pPr algn="just" eaLnBrk="1" hangingPunct="1">
                <a:spcBef>
                  <a:spcPct val="0"/>
                </a:spcBef>
                <a:buFontTx/>
                <a:buNone/>
              </a:pPr>
              <a:endParaRPr lang="de-DE" altLang="de-DE" sz="655">
                <a:latin typeface="Arial" panose="020B0604020202020204" pitchFamily="34" charset="0"/>
              </a:endParaRPr>
            </a:p>
            <a:p>
              <a:pPr algn="just" eaLnBrk="1" hangingPunct="1">
                <a:spcBef>
                  <a:spcPct val="0"/>
                </a:spcBef>
                <a:buFontTx/>
                <a:buNone/>
              </a:pPr>
              <a:r>
                <a:rPr lang="de-DE" altLang="de-DE" sz="655" u="sng">
                  <a:latin typeface="Arial" panose="020B0604020202020204" pitchFamily="34" charset="0"/>
                </a:rPr>
                <a:t>Abrechnungsmodalitäten</a:t>
              </a:r>
            </a:p>
            <a:p>
              <a:pPr algn="just" eaLnBrk="1" hangingPunct="1">
                <a:spcBef>
                  <a:spcPct val="0"/>
                </a:spcBef>
                <a:buFontTx/>
                <a:buNone/>
              </a:pPr>
              <a:r>
                <a:rPr lang="de-DE" altLang="de-DE" sz="655">
                  <a:latin typeface="Arial" panose="020B0604020202020204" pitchFamily="34" charset="0"/>
                </a:rPr>
                <a:t>Die Abrechnung der ambulanten ärztlichen Leistungen erfolgt analog des EBM über die KV-Niedersachsen. Die anfallenden Kosten einschließlich Verordnungen trägt die ausstellende Vergabestelle aus dem von der Landesregierung Niedersachsen für diese Zwecke bereitgestellten Fonds. Weitere Informationen sind erhältlich unter: www.anonymisierterkrankenschein.de, bei Fragen wenden Sie sich bitte an die ausstellende Vergabestelle: </a:t>
              </a:r>
            </a:p>
            <a:p>
              <a:pPr eaLnBrk="1" hangingPunct="1">
                <a:spcBef>
                  <a:spcPct val="0"/>
                </a:spcBef>
                <a:buFontTx/>
                <a:buNone/>
              </a:pPr>
              <a:r>
                <a:rPr lang="de-DE" altLang="de-DE" sz="655" b="1">
                  <a:solidFill>
                    <a:srgbClr val="FF0000"/>
                  </a:solidFill>
                  <a:latin typeface="Arial" panose="020B0604020202020204" pitchFamily="34" charset="0"/>
                </a:rPr>
                <a:t>Hannover Tel: 0511-920 661-94, Fax -95</a:t>
              </a:r>
            </a:p>
            <a:p>
              <a:pPr algn="just" eaLnBrk="1" hangingPunct="1">
                <a:spcBef>
                  <a:spcPct val="0"/>
                </a:spcBef>
                <a:buFontTx/>
                <a:buNone/>
              </a:pPr>
              <a:endParaRPr lang="de-DE" altLang="de-DE" sz="655">
                <a:latin typeface="Arial" panose="020B0604020202020204" pitchFamily="34" charset="0"/>
              </a:endParaRPr>
            </a:p>
            <a:p>
              <a:pPr algn="just" eaLnBrk="1" hangingPunct="1">
                <a:spcBef>
                  <a:spcPct val="0"/>
                </a:spcBef>
                <a:buFontTx/>
                <a:buNone/>
              </a:pPr>
              <a:r>
                <a:rPr lang="de-DE" altLang="de-DE" sz="655" u="sng">
                  <a:latin typeface="Arial" panose="020B0604020202020204" pitchFamily="34" charset="0"/>
                </a:rPr>
                <a:t>Gültigkeit des Behandlungsscheins</a:t>
              </a:r>
            </a:p>
            <a:p>
              <a:pPr algn="just" eaLnBrk="1" hangingPunct="1">
                <a:spcBef>
                  <a:spcPct val="0"/>
                </a:spcBef>
                <a:buFontTx/>
                <a:buNone/>
              </a:pPr>
              <a:r>
                <a:rPr lang="de-DE" altLang="de-DE" sz="655">
                  <a:latin typeface="Arial" panose="020B0604020202020204" pitchFamily="34" charset="0"/>
                </a:rPr>
                <a:t>Dieser Behandlungsschein gilt nur für die Dauer der Behandlung des bescheinigten Anlasses des Arztbesuches, längstens bis zum Ende des Quartals. Für die Erstattung ärztlicher Leistungen bei weiteren Erkrankungen ist ein neuer Behandlungsschein erforderlich.</a:t>
              </a:r>
            </a:p>
            <a:p>
              <a:pPr algn="just" eaLnBrk="1" hangingPunct="1">
                <a:spcBef>
                  <a:spcPct val="0"/>
                </a:spcBef>
                <a:buFontTx/>
                <a:buNone/>
              </a:pPr>
              <a:endParaRPr lang="de-DE" altLang="de-DE" sz="655">
                <a:latin typeface="Arial" panose="020B0604020202020204" pitchFamily="34" charset="0"/>
              </a:endParaRPr>
            </a:p>
            <a:p>
              <a:pPr eaLnBrk="1" hangingPunct="1">
                <a:spcBef>
                  <a:spcPct val="0"/>
                </a:spcBef>
                <a:buFontTx/>
                <a:buNone/>
              </a:pPr>
              <a:endParaRPr lang="de-DE" altLang="de-DE" sz="655" b="1" u="sng">
                <a:latin typeface="Arial" panose="020B0604020202020204" pitchFamily="34" charset="0"/>
              </a:endParaRPr>
            </a:p>
          </p:txBody>
        </p:sp>
      </p:grpSp>
      <p:grpSp>
        <p:nvGrpSpPr>
          <p:cNvPr id="10" name="Gruppieren 2"/>
          <p:cNvGrpSpPr>
            <a:grpSpLocks/>
          </p:cNvGrpSpPr>
          <p:nvPr/>
        </p:nvGrpSpPr>
        <p:grpSpPr bwMode="auto">
          <a:xfrm>
            <a:off x="574505" y="1524000"/>
            <a:ext cx="7331075" cy="5219700"/>
            <a:chOff x="-973159" y="255254"/>
            <a:chExt cx="7331075" cy="5220000"/>
          </a:xfrm>
        </p:grpSpPr>
        <p:pic>
          <p:nvPicPr>
            <p:cNvPr id="12" name="Grafik 11"/>
            <p:cNvPicPr>
              <a:picLocks noChangeAspect="1"/>
            </p:cNvPicPr>
            <p:nvPr/>
          </p:nvPicPr>
          <p:blipFill>
            <a:blip r:embed="rId3"/>
            <a:stretch>
              <a:fillRect/>
            </a:stretch>
          </p:blipFill>
          <p:spPr>
            <a:xfrm>
              <a:off x="1790700" y="257189"/>
              <a:ext cx="4546600" cy="4319836"/>
            </a:xfrm>
            <a:prstGeom prst="rect">
              <a:avLst/>
            </a:prstGeom>
            <a:effectLst>
              <a:outerShdw blurRad="50800" dist="50800" dir="5400000" algn="ctr" rotWithShape="0">
                <a:srgbClr val="000000">
                  <a:alpha val="0"/>
                </a:srgbClr>
              </a:outerShdw>
            </a:effectLst>
          </p:spPr>
        </p:pic>
        <p:sp>
          <p:nvSpPr>
            <p:cNvPr id="13" name="Textfeld 5"/>
            <p:cNvSpPr txBox="1">
              <a:spLocks noChangeArrowheads="1"/>
            </p:cNvSpPr>
            <p:nvPr/>
          </p:nvSpPr>
          <p:spPr bwMode="auto">
            <a:xfrm>
              <a:off x="-973159" y="255254"/>
              <a:ext cx="7331075" cy="52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cs typeface="Arial" panose="020B0604020202020204" pitchFamily="34" charset="0"/>
                </a:defRPr>
              </a:lvl1pPr>
              <a:lvl2pPr marL="742950" indent="-285750">
                <a:defRPr sz="1200">
                  <a:solidFill>
                    <a:schemeClr val="tx1"/>
                  </a:solidFill>
                  <a:latin typeface="Arial" panose="020B0604020202020204" pitchFamily="34" charset="0"/>
                  <a:cs typeface="Arial" panose="020B0604020202020204" pitchFamily="34" charset="0"/>
                </a:defRPr>
              </a:lvl2pPr>
              <a:lvl3pPr marL="1143000" indent="-228600">
                <a:defRPr sz="1200">
                  <a:solidFill>
                    <a:schemeClr val="tx1"/>
                  </a:solidFill>
                  <a:latin typeface="Arial" panose="020B0604020202020204" pitchFamily="34" charset="0"/>
                  <a:cs typeface="Arial" panose="020B0604020202020204" pitchFamily="34" charset="0"/>
                </a:defRPr>
              </a:lvl3pPr>
              <a:lvl4pPr marL="1600200" indent="-228600">
                <a:defRPr sz="1200">
                  <a:solidFill>
                    <a:schemeClr val="tx1"/>
                  </a:solidFill>
                  <a:latin typeface="Arial" panose="020B0604020202020204" pitchFamily="34" charset="0"/>
                  <a:cs typeface="Arial" panose="020B0604020202020204" pitchFamily="34" charset="0"/>
                </a:defRPr>
              </a:lvl4pPr>
              <a:lvl5pPr marL="2057400" indent="-228600">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None/>
              </a:pPr>
              <a:r>
                <a:rPr lang="de-DE" altLang="de-DE" sz="1100" u="sng" dirty="0"/>
                <a:t>Auszug Asylbewerberleistungsgesetz:</a:t>
              </a:r>
            </a:p>
            <a:p>
              <a:pPr eaLnBrk="1" hangingPunct="1">
                <a:buFont typeface="Arial" panose="020B0604020202020204" pitchFamily="34" charset="0"/>
                <a:buNone/>
              </a:pPr>
              <a:endParaRPr lang="de-DE" altLang="de-DE" sz="1100" dirty="0"/>
            </a:p>
            <a:p>
              <a:pPr eaLnBrk="1" hangingPunct="1">
                <a:buFont typeface="Arial" panose="020B0604020202020204" pitchFamily="34" charset="0"/>
                <a:buNone/>
              </a:pPr>
              <a:r>
                <a:rPr lang="de-DE" altLang="de-DE" sz="1100" b="1" dirty="0"/>
                <a:t>§ 4 Leistungen bei Krankheit, Schwangerschaft und Geburt</a:t>
              </a:r>
            </a:p>
            <a:p>
              <a:pPr eaLnBrk="1" hangingPunct="1">
                <a:lnSpc>
                  <a:spcPct val="150000"/>
                </a:lnSpc>
                <a:buFont typeface="Arial" panose="020B0604020202020204" pitchFamily="34" charset="0"/>
                <a:buNone/>
              </a:pPr>
              <a:r>
                <a:rPr lang="de-DE" altLang="de-DE" sz="1100" dirty="0"/>
                <a:t>(1) Zur Behandlung akuter Erkrankungen und Schmerzzustände sind die erforderliche ärztliche und zahnärztliche</a:t>
              </a:r>
            </a:p>
            <a:p>
              <a:pPr eaLnBrk="1" hangingPunct="1">
                <a:lnSpc>
                  <a:spcPct val="150000"/>
                </a:lnSpc>
                <a:buFont typeface="Arial" panose="020B0604020202020204" pitchFamily="34" charset="0"/>
                <a:buNone/>
              </a:pPr>
              <a:r>
                <a:rPr lang="de-DE" altLang="de-DE" sz="1100" dirty="0"/>
                <a:t>Behandlung einschließlich der Versorgung mit Arznei- und Verbandmitteln </a:t>
              </a:r>
              <a:r>
                <a:rPr lang="de-DE" altLang="de-DE" sz="1100" b="1" dirty="0"/>
                <a:t>sowie sonstiger zur Genesung, zur</a:t>
              </a:r>
            </a:p>
            <a:p>
              <a:pPr eaLnBrk="1" hangingPunct="1">
                <a:lnSpc>
                  <a:spcPct val="150000"/>
                </a:lnSpc>
                <a:buFont typeface="Arial" panose="020B0604020202020204" pitchFamily="34" charset="0"/>
                <a:buNone/>
              </a:pPr>
              <a:r>
                <a:rPr lang="de-DE" altLang="de-DE" sz="1100" b="1" dirty="0"/>
                <a:t>Besserung oder zur Linderung von Krankheiten oder Krankheitsfolgen erforderlichen Leistungen </a:t>
              </a:r>
              <a:r>
                <a:rPr lang="de-DE" altLang="de-DE" sz="1100" dirty="0"/>
                <a:t>zu gewähren. Zur Verhütung und Früherkennung von Krankheiten werden </a:t>
              </a:r>
              <a:r>
                <a:rPr lang="de-DE" altLang="de-DE" sz="1100" b="1" dirty="0"/>
                <a:t>Schutzimpfungen</a:t>
              </a:r>
              <a:r>
                <a:rPr lang="de-DE" altLang="de-DE" sz="1100" dirty="0"/>
                <a:t> entsprechend den §§ 47, 52 Absatz 1 Satz 1 des Zwölften Buches Sozialgesetzbuch und die medizinisch gebotenen </a:t>
              </a:r>
              <a:r>
                <a:rPr lang="de-DE" altLang="de-DE" sz="1100" b="1" dirty="0"/>
                <a:t>Vorsorgeuntersuchungen</a:t>
              </a:r>
              <a:r>
                <a:rPr lang="de-DE" altLang="de-DE" sz="1100" dirty="0"/>
                <a:t> erbracht. Eine Versorgung mit Zahnersatz erfolgt nur, soweit dies im Einzelfall aus medizinischen Gründen unaufschiebbar ist.</a:t>
              </a:r>
            </a:p>
            <a:p>
              <a:pPr eaLnBrk="1" hangingPunct="1">
                <a:lnSpc>
                  <a:spcPct val="150000"/>
                </a:lnSpc>
                <a:buFont typeface="Arial" panose="020B0604020202020204" pitchFamily="34" charset="0"/>
                <a:buNone/>
              </a:pPr>
              <a:r>
                <a:rPr lang="de-DE" altLang="de-DE" sz="1100" dirty="0"/>
                <a:t>(2) Werdenden Müttern und Wöchnerinnen sind ärztliche und pflegerische Hilfe und Betreuung, Hebammenhilfe,</a:t>
              </a:r>
            </a:p>
            <a:p>
              <a:pPr eaLnBrk="1" hangingPunct="1">
                <a:lnSpc>
                  <a:spcPct val="150000"/>
                </a:lnSpc>
                <a:buFont typeface="Arial" panose="020B0604020202020204" pitchFamily="34" charset="0"/>
                <a:buNone/>
              </a:pPr>
              <a:r>
                <a:rPr lang="de-DE" altLang="de-DE" sz="1100" dirty="0"/>
                <a:t>Arznei-, Verband- und Heilmittel zu gewähren.</a:t>
              </a:r>
            </a:p>
            <a:p>
              <a:pPr>
                <a:lnSpc>
                  <a:spcPct val="150000"/>
                </a:lnSpc>
                <a:buFont typeface="Arial" panose="020B0604020202020204" pitchFamily="34" charset="0"/>
                <a:buNone/>
              </a:pPr>
              <a:r>
                <a:rPr lang="de-DE" altLang="de-DE" sz="1100" dirty="0"/>
                <a:t>(3) Die zuständige Behörde stellt die Versorgung mit den Leistungen nach den Absätzen 1 und 2 sicher. Sie stellt auch sicher, dass den Leistungsberechtigten frühzeitig eine Vervollständigung ihres Impfschutzes angeboten wird. Soweit die Leistungen durch niedergelassene Ärzte oder Zahnärzte erfolgen, richtet sich die Vergütung nach den am Ort der Niederlassung des Arztes oder Zahnarztes geltenden Verträgen nach    § 72 Absatz 2 und 132 e Absatz 1 des Fünften Buches Sozialgesetzbuch. Die zuständige Behörde bestimmt, welcher Vertrag Anwendung findet.</a:t>
              </a:r>
            </a:p>
            <a:p>
              <a:pPr eaLnBrk="1" hangingPunct="1">
                <a:buFont typeface="Arial" panose="020B0604020202020204" pitchFamily="34" charset="0"/>
                <a:buNone/>
              </a:pPr>
              <a:endParaRPr lang="de-DE" altLang="de-DE" sz="1100" u="sng" dirty="0"/>
            </a:p>
            <a:p>
              <a:pPr eaLnBrk="1" hangingPunct="1">
                <a:buFont typeface="Arial" panose="020B0604020202020204" pitchFamily="34" charset="0"/>
                <a:buNone/>
              </a:pPr>
              <a:r>
                <a:rPr lang="de-DE" altLang="de-DE" sz="1100" u="sng" dirty="0"/>
                <a:t>Fundstelle</a:t>
              </a:r>
              <a:r>
                <a:rPr lang="de-DE" altLang="de-DE" sz="1100" dirty="0"/>
                <a:t>: BGBl. I 2015, S. 1722</a:t>
              </a:r>
            </a:p>
            <a:p>
              <a:pPr eaLnBrk="1" hangingPunct="1">
                <a:buFont typeface="Arial" panose="020B0604020202020204" pitchFamily="34" charset="0"/>
                <a:buNone/>
              </a:pPr>
              <a:r>
                <a:rPr lang="de-DE" altLang="de-DE" sz="1100" dirty="0"/>
                <a:t>(Asylverfahrensbeschleunigungsgesetz)</a:t>
              </a:r>
            </a:p>
            <a:p>
              <a:pPr eaLnBrk="1" hangingPunct="1">
                <a:buFont typeface="Arial" panose="020B0604020202020204" pitchFamily="34" charset="0"/>
                <a:buNone/>
              </a:pPr>
              <a:r>
                <a:rPr lang="de-DE" altLang="de-DE" sz="1100" u="sng" dirty="0"/>
                <a:t>Gültigkeit ab</a:t>
              </a:r>
              <a:r>
                <a:rPr lang="de-DE" altLang="de-DE" sz="1100" dirty="0"/>
                <a:t>: 24.10.2015</a:t>
              </a:r>
            </a:p>
            <a:p>
              <a:endParaRPr lang="de-DE" altLang="de-DE" sz="1100" dirty="0"/>
            </a:p>
          </p:txBody>
        </p:sp>
      </p:grpSp>
      <p:sp>
        <p:nvSpPr>
          <p:cNvPr id="14" name="Titel 1"/>
          <p:cNvSpPr txBox="1">
            <a:spLocks/>
          </p:cNvSpPr>
          <p:nvPr/>
        </p:nvSpPr>
        <p:spPr>
          <a:xfrm>
            <a:off x="457200" y="533400"/>
            <a:ext cx="8229600" cy="990600"/>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de-DE" b="1" dirty="0" smtClean="0"/>
              <a:t>Krankenschein</a:t>
            </a:r>
          </a:p>
        </p:txBody>
      </p:sp>
    </p:spTree>
    <p:extLst>
      <p:ext uri="{BB962C8B-B14F-4D97-AF65-F5344CB8AC3E}">
        <p14:creationId xmlns:p14="http://schemas.microsoft.com/office/powerpoint/2010/main" val="2528727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4987" y="5836622"/>
            <a:ext cx="1774825" cy="919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title"/>
          </p:nvPr>
        </p:nvSpPr>
        <p:spPr/>
        <p:txBody>
          <a:bodyPr/>
          <a:lstStyle/>
          <a:p>
            <a:r>
              <a:rPr lang="de-DE" b="1" dirty="0" smtClean="0"/>
              <a:t>Vergabestelle</a:t>
            </a:r>
            <a:endParaRPr lang="de-DE" b="1" dirty="0"/>
          </a:p>
        </p:txBody>
      </p:sp>
      <p:sp>
        <p:nvSpPr>
          <p:cNvPr id="4" name="Ellipse 3"/>
          <p:cNvSpPr/>
          <p:nvPr/>
        </p:nvSpPr>
        <p:spPr>
          <a:xfrm>
            <a:off x="971600" y="1844824"/>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Abgerundetes Rechteck 4"/>
          <p:cNvSpPr/>
          <p:nvPr/>
        </p:nvSpPr>
        <p:spPr>
          <a:xfrm>
            <a:off x="791580" y="2339396"/>
            <a:ext cx="864096"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971600" y="3131484"/>
            <a:ext cx="252028" cy="1377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1251439" y="3131484"/>
            <a:ext cx="252028" cy="1377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Kreuz 9"/>
          <p:cNvSpPr/>
          <p:nvPr/>
        </p:nvSpPr>
        <p:spPr>
          <a:xfrm>
            <a:off x="2195736" y="2660057"/>
            <a:ext cx="504056" cy="494572"/>
          </a:xfrm>
          <a:prstGeom prst="pl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1475860" y="2371831"/>
            <a:ext cx="18002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p:cNvSpPr/>
          <p:nvPr/>
        </p:nvSpPr>
        <p:spPr>
          <a:xfrm>
            <a:off x="791580" y="2367283"/>
            <a:ext cx="18002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feld 10"/>
          <p:cNvSpPr txBox="1"/>
          <p:nvPr/>
        </p:nvSpPr>
        <p:spPr>
          <a:xfrm>
            <a:off x="573266" y="4759404"/>
            <a:ext cx="7200800" cy="1431161"/>
          </a:xfrm>
          <a:prstGeom prst="rect">
            <a:avLst/>
          </a:prstGeom>
          <a:noFill/>
        </p:spPr>
        <p:txBody>
          <a:bodyPr wrap="square" rtlCol="0">
            <a:spAutoFit/>
          </a:bodyPr>
          <a:lstStyle/>
          <a:p>
            <a:pPr marL="285750" indent="-285750">
              <a:spcBef>
                <a:spcPts val="600"/>
              </a:spcBef>
              <a:buFont typeface="Wingdings" panose="05000000000000000000" pitchFamily="2" charset="2"/>
              <a:buChar char="ü"/>
            </a:pPr>
            <a:r>
              <a:rPr lang="de-DE" dirty="0" smtClean="0">
                <a:latin typeface="Tahoma" panose="020B0604030504040204" pitchFamily="34" charset="0"/>
                <a:ea typeface="Tahoma" panose="020B0604030504040204" pitchFamily="34" charset="0"/>
                <a:cs typeface="Tahoma" panose="020B0604030504040204" pitchFamily="34" charset="0"/>
              </a:rPr>
              <a:t>„Menschen ohne definierten Aufenthaltsstatus“</a:t>
            </a:r>
          </a:p>
          <a:p>
            <a:pPr marL="285750" indent="-285750">
              <a:spcBef>
                <a:spcPts val="600"/>
              </a:spcBef>
              <a:buFont typeface="Wingdings" panose="05000000000000000000" pitchFamily="2" charset="2"/>
              <a:buChar char="ü"/>
            </a:pPr>
            <a:r>
              <a:rPr lang="de-DE" dirty="0" smtClean="0">
                <a:latin typeface="Tahoma" panose="020B0604030504040204" pitchFamily="34" charset="0"/>
                <a:ea typeface="Tahoma" panose="020B0604030504040204" pitchFamily="34" charset="0"/>
                <a:cs typeface="Tahoma" panose="020B0604030504040204" pitchFamily="34" charset="0"/>
              </a:rPr>
              <a:t>„Mittellosigkeit“</a:t>
            </a:r>
          </a:p>
          <a:p>
            <a:pPr marL="285750" indent="-285750">
              <a:spcBef>
                <a:spcPts val="600"/>
              </a:spcBef>
              <a:buFont typeface="Wingdings" panose="05000000000000000000" pitchFamily="2" charset="2"/>
              <a:buChar char="ü"/>
            </a:pPr>
            <a:r>
              <a:rPr lang="de-DE" dirty="0" smtClean="0">
                <a:latin typeface="Tahoma" panose="020B0604030504040204" pitchFamily="34" charset="0"/>
                <a:ea typeface="Tahoma" panose="020B0604030504040204" pitchFamily="34" charset="0"/>
                <a:cs typeface="Tahoma" panose="020B0604030504040204" pitchFamily="34" charset="0"/>
              </a:rPr>
              <a:t>Behandelt wird: „medizinisch Notwendiges auf Basis des AsylbLG</a:t>
            </a:r>
            <a:r>
              <a:rPr lang="de-DE" dirty="0" smtClean="0">
                <a:latin typeface="Tahoma" panose="020B0604030504040204" pitchFamily="34" charset="0"/>
                <a:ea typeface="Tahoma" panose="020B0604030504040204" pitchFamily="34" charset="0"/>
                <a:cs typeface="Tahoma" panose="020B0604030504040204" pitchFamily="34" charset="0"/>
              </a:rPr>
              <a:t>“</a:t>
            </a:r>
          </a:p>
          <a:p>
            <a:pPr marL="285750" indent="-285750">
              <a:spcBef>
                <a:spcPts val="600"/>
              </a:spcBef>
              <a:buFont typeface="Wingdings" panose="05000000000000000000" pitchFamily="2" charset="2"/>
              <a:buChar char="ü"/>
            </a:pPr>
            <a:r>
              <a:rPr lang="de-DE" dirty="0" smtClean="0">
                <a:latin typeface="Tahoma" panose="020B0604030504040204" pitchFamily="34" charset="0"/>
                <a:ea typeface="Tahoma" panose="020B0604030504040204" pitchFamily="34" charset="0"/>
                <a:cs typeface="Tahoma" panose="020B0604030504040204" pitchFamily="34" charset="0"/>
              </a:rPr>
              <a:t>Auskunftsbereitschaft: Dokumentation</a:t>
            </a:r>
            <a:endParaRPr lang="de-DE" dirty="0">
              <a:latin typeface="Tahoma" panose="020B0604030504040204" pitchFamily="34" charset="0"/>
              <a:ea typeface="Tahoma" panose="020B0604030504040204" pitchFamily="34" charset="0"/>
              <a:cs typeface="Tahoma" panose="020B0604030504040204" pitchFamily="34" charset="0"/>
            </a:endParaRPr>
          </a:p>
        </p:txBody>
      </p:sp>
      <p:pic>
        <p:nvPicPr>
          <p:cNvPr id="14"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779912" y="2371831"/>
            <a:ext cx="2759958" cy="1857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48064" y="2466791"/>
            <a:ext cx="1204663" cy="1588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 name="Group 4"/>
          <p:cNvGrpSpPr>
            <a:grpSpLocks noChangeAspect="1"/>
          </p:cNvGrpSpPr>
          <p:nvPr/>
        </p:nvGrpSpPr>
        <p:grpSpPr bwMode="auto">
          <a:xfrm rot="16200000">
            <a:off x="4425751" y="345846"/>
            <a:ext cx="1444625" cy="2276475"/>
            <a:chOff x="2425" y="1443"/>
            <a:chExt cx="910" cy="1434"/>
          </a:xfrm>
        </p:grpSpPr>
        <p:sp>
          <p:nvSpPr>
            <p:cNvPr id="13" name="AutoShape 3"/>
            <p:cNvSpPr>
              <a:spLocks noChangeAspect="1" noChangeArrowheads="1" noTextEdit="1"/>
            </p:cNvSpPr>
            <p:nvPr/>
          </p:nvSpPr>
          <p:spPr bwMode="auto">
            <a:xfrm>
              <a:off x="2425" y="1443"/>
              <a:ext cx="910" cy="1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25" y="1443"/>
              <a:ext cx="914"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865465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Niedergelassene </a:t>
            </a:r>
            <a:r>
              <a:rPr lang="de-DE" b="1" dirty="0" err="1" smtClean="0"/>
              <a:t>ÄrztInnen</a:t>
            </a:r>
            <a:endParaRPr lang="de-DE" b="1" dirty="0"/>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916832"/>
            <a:ext cx="2763024" cy="1857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9712" y="2060848"/>
            <a:ext cx="1204663" cy="1588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Gerade Verbindung mit Pfeil 4"/>
          <p:cNvCxnSpPr/>
          <p:nvPr/>
        </p:nvCxnSpPr>
        <p:spPr>
          <a:xfrm>
            <a:off x="3851920" y="2855096"/>
            <a:ext cx="1152128" cy="0"/>
          </a:xfrm>
          <a:prstGeom prst="straightConnector1">
            <a:avLst/>
          </a:prstGeom>
          <a:ln w="76200">
            <a:solidFill>
              <a:srgbClr val="C00000"/>
            </a:solidFill>
            <a:tailEnd type="arrow"/>
          </a:ln>
        </p:spPr>
        <p:style>
          <a:lnRef idx="1">
            <a:schemeClr val="accent1"/>
          </a:lnRef>
          <a:fillRef idx="0">
            <a:schemeClr val="accent1"/>
          </a:fillRef>
          <a:effectRef idx="0">
            <a:schemeClr val="accent1"/>
          </a:effectRef>
          <a:fontRef idx="minor">
            <a:schemeClr val="tx1"/>
          </a:fontRef>
        </p:style>
      </p:cxnSp>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0071" y="2276872"/>
            <a:ext cx="3284133" cy="9735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Gerade Verbindung mit Pfeil 9"/>
          <p:cNvCxnSpPr/>
          <p:nvPr/>
        </p:nvCxnSpPr>
        <p:spPr>
          <a:xfrm>
            <a:off x="6732240" y="3356992"/>
            <a:ext cx="0" cy="1944216"/>
          </a:xfrm>
          <a:prstGeom prst="straightConnector1">
            <a:avLst/>
          </a:prstGeom>
          <a:ln w="762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6862137" y="4108430"/>
            <a:ext cx="1428596" cy="369332"/>
          </a:xfrm>
          <a:prstGeom prst="rect">
            <a:avLst/>
          </a:prstGeom>
          <a:noFill/>
        </p:spPr>
        <p:txBody>
          <a:bodyPr wrap="none" rtlCol="0">
            <a:spAutoFit/>
          </a:bodyPr>
          <a:lstStyle/>
          <a:p>
            <a:r>
              <a:rPr lang="de-DE" dirty="0" smtClean="0"/>
              <a:t>Abrechnung</a:t>
            </a:r>
            <a:endParaRPr lang="de-DE" dirty="0"/>
          </a:p>
        </p:txBody>
      </p:sp>
      <p:pic>
        <p:nvPicPr>
          <p:cNvPr id="512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9632" y="4539208"/>
            <a:ext cx="3000375"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8112" y="5085184"/>
            <a:ext cx="2743200"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feld 14"/>
          <p:cNvSpPr txBox="1"/>
          <p:nvPr/>
        </p:nvSpPr>
        <p:spPr>
          <a:xfrm>
            <a:off x="5940152" y="5486662"/>
            <a:ext cx="2189254" cy="492443"/>
          </a:xfrm>
          <a:prstGeom prst="rect">
            <a:avLst/>
          </a:prstGeom>
          <a:noFill/>
        </p:spPr>
        <p:txBody>
          <a:bodyPr wrap="none" rtlCol="0">
            <a:spAutoFit/>
          </a:bodyPr>
          <a:lstStyle/>
          <a:p>
            <a:r>
              <a:rPr lang="de-DE" sz="2600" b="1" dirty="0" smtClean="0"/>
              <a:t>Trägerverein</a:t>
            </a:r>
            <a:endParaRPr lang="de-DE" sz="2600" b="1" dirty="0"/>
          </a:p>
        </p:txBody>
      </p:sp>
      <p:cxnSp>
        <p:nvCxnSpPr>
          <p:cNvPr id="21" name="Gerade Verbindung mit Pfeil 20"/>
          <p:cNvCxnSpPr/>
          <p:nvPr/>
        </p:nvCxnSpPr>
        <p:spPr>
          <a:xfrm>
            <a:off x="4513846" y="5732883"/>
            <a:ext cx="850242" cy="1"/>
          </a:xfrm>
          <a:prstGeom prst="straightConnector1">
            <a:avLst/>
          </a:prstGeom>
          <a:ln w="762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Gerade Verbindung mit Pfeil 22"/>
          <p:cNvCxnSpPr/>
          <p:nvPr/>
        </p:nvCxnSpPr>
        <p:spPr>
          <a:xfrm flipH="1">
            <a:off x="3724559" y="3250383"/>
            <a:ext cx="1279489" cy="0"/>
          </a:xfrm>
          <a:prstGeom prst="straightConnector1">
            <a:avLst/>
          </a:prstGeom>
          <a:ln w="76200">
            <a:solidFill>
              <a:srgbClr val="C00000"/>
            </a:solidFill>
            <a:tailEnd type="arrow"/>
          </a:ln>
        </p:spPr>
        <p:style>
          <a:lnRef idx="1">
            <a:schemeClr val="accent1"/>
          </a:lnRef>
          <a:fillRef idx="0">
            <a:schemeClr val="accent1"/>
          </a:fillRef>
          <a:effectRef idx="0">
            <a:schemeClr val="accent1"/>
          </a:effectRef>
          <a:fontRef idx="minor">
            <a:schemeClr val="tx1"/>
          </a:fontRef>
        </p:style>
      </p:cxnSp>
      <p:pic>
        <p:nvPicPr>
          <p:cNvPr id="5127"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95936" y="3451727"/>
            <a:ext cx="2143496" cy="10990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7" name="Gerade Verbindung mit Pfeil 26"/>
          <p:cNvCxnSpPr/>
          <p:nvPr/>
        </p:nvCxnSpPr>
        <p:spPr>
          <a:xfrm flipV="1">
            <a:off x="6300192" y="3501008"/>
            <a:ext cx="0" cy="1656184"/>
          </a:xfrm>
          <a:prstGeom prst="straightConnector1">
            <a:avLst/>
          </a:prstGeom>
          <a:ln w="762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6758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1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Stand 25. Mai 2016</a:t>
            </a:r>
            <a:endParaRPr lang="de-DE" dirty="0"/>
          </a:p>
        </p:txBody>
      </p:sp>
      <p:sp>
        <p:nvSpPr>
          <p:cNvPr id="3" name="Inhaltsplatzhalter 2"/>
          <p:cNvSpPr>
            <a:spLocks noGrp="1"/>
          </p:cNvSpPr>
          <p:nvPr>
            <p:ph idx="1"/>
          </p:nvPr>
        </p:nvSpPr>
        <p:spPr/>
        <p:txBody>
          <a:bodyPr/>
          <a:lstStyle/>
          <a:p>
            <a:r>
              <a:rPr lang="de-DE" dirty="0" smtClean="0"/>
              <a:t>35 Beratungsanlässe, 28 Krankenscheine</a:t>
            </a:r>
          </a:p>
          <a:p>
            <a:endParaRPr lang="de-DE" dirty="0" smtClean="0"/>
          </a:p>
          <a:p>
            <a:r>
              <a:rPr lang="de-DE" dirty="0" smtClean="0"/>
              <a:t>10 männlich, 11 weiblich</a:t>
            </a:r>
          </a:p>
          <a:p>
            <a:endParaRPr lang="de-DE" dirty="0" smtClean="0"/>
          </a:p>
          <a:p>
            <a:r>
              <a:rPr lang="de-DE" dirty="0" smtClean="0"/>
              <a:t>Altersspanne: 2 Monate bis knapp über 50 Jahre</a:t>
            </a:r>
          </a:p>
          <a:p>
            <a:endParaRPr lang="de-DE" dirty="0"/>
          </a:p>
          <a:p>
            <a:endParaRPr lang="de-DE" dirty="0" smtClean="0"/>
          </a:p>
          <a:p>
            <a:endParaRPr lang="de-DE" dirty="0"/>
          </a:p>
        </p:txBody>
      </p:sp>
    </p:spTree>
    <p:extLst>
      <p:ext uri="{BB962C8B-B14F-4D97-AF65-F5344CB8AC3E}">
        <p14:creationId xmlns:p14="http://schemas.microsoft.com/office/powerpoint/2010/main" val="4568092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larheit">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Klassisch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larhei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0</TotalTime>
  <Words>796</Words>
  <Application>Microsoft Office PowerPoint</Application>
  <PresentationFormat>Bildschirmpräsentation (4:3)</PresentationFormat>
  <Paragraphs>138</Paragraphs>
  <Slides>12</Slides>
  <Notes>3</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12</vt:i4>
      </vt:variant>
    </vt:vector>
  </HeadingPairs>
  <TitlesOfParts>
    <vt:vector size="17" baseType="lpstr">
      <vt:lpstr>Arial</vt:lpstr>
      <vt:lpstr>Calibri</vt:lpstr>
      <vt:lpstr>Tahoma</vt:lpstr>
      <vt:lpstr>Wingdings</vt:lpstr>
      <vt:lpstr>Klarheit</vt:lpstr>
      <vt:lpstr>  Modellprojekt Anonymer Krankenschein</vt:lpstr>
      <vt:lpstr>Hintergrund</vt:lpstr>
      <vt:lpstr>Landtagsbeschluss</vt:lpstr>
      <vt:lpstr>Vergabestelle: FZH Linden</vt:lpstr>
      <vt:lpstr>Krankenschein</vt:lpstr>
      <vt:lpstr>PowerPoint-Präsentation</vt:lpstr>
      <vt:lpstr>Vergabestelle</vt:lpstr>
      <vt:lpstr>Niedergelassene ÄrztInnen</vt:lpstr>
      <vt:lpstr>Stand 25. Mai 2016</vt:lpstr>
      <vt:lpstr>Notfall bleibt Notfall</vt:lpstr>
      <vt:lpstr>Die Probleme</vt:lpstr>
      <vt:lpstr>Teil 2 der Landtagsentschließung?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Anonymer Krankenschein in Niedersachsen</dc:title>
  <dc:creator>M</dc:creator>
  <cp:lastModifiedBy>User</cp:lastModifiedBy>
  <cp:revision>41</cp:revision>
  <dcterms:created xsi:type="dcterms:W3CDTF">2015-09-30T15:07:23Z</dcterms:created>
  <dcterms:modified xsi:type="dcterms:W3CDTF">2016-05-28T11:01:51Z</dcterms:modified>
</cp:coreProperties>
</file>